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4" r:id="rId6"/>
    <p:sldId id="265" r:id="rId7"/>
    <p:sldId id="269" r:id="rId8"/>
    <p:sldId id="266" r:id="rId9"/>
    <p:sldId id="267" r:id="rId10"/>
    <p:sldId id="268" r:id="rId11"/>
    <p:sldId id="270" r:id="rId12"/>
    <p:sldId id="271" r:id="rId13"/>
    <p:sldId id="272" r:id="rId14"/>
    <p:sldId id="273" r:id="rId15"/>
  </p:sldIdLst>
  <p:sldSz cx="9144000" cy="5143500" type="screen16x9"/>
  <p:notesSz cx="7010400" cy="9296400"/>
  <p:embeddedFontLst>
    <p:embeddedFont>
      <p:font typeface="Indie Flower" panose="020B0604020202020204" charset="0"/>
      <p:regular r:id="rId17"/>
    </p:embeddedFont>
    <p:embeddedFont>
      <p:font typeface="Lato" panose="020B0604020202020204" charset="0"/>
      <p:regular r:id="rId18"/>
      <p:bold r:id="rId19"/>
      <p:italic r:id="rId20"/>
      <p:boldItalic r:id="rId21"/>
    </p:embeddedFont>
    <p:embeddedFont>
      <p:font typeface="Rubik" panose="020B0604020202020204" charset="-79"/>
      <p:regular r:id="rId22"/>
      <p:bold r:id="rId23"/>
      <p:italic r:id="rId24"/>
      <p:boldItalic r:id="rId25"/>
    </p:embeddedFont>
    <p:embeddedFont>
      <p:font typeface="Rubik Light" panose="020B0604020202020204" charset="-79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68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3d03ee2d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" name="Google Shape;13;g3d03ee2d5b_0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d7fb6914a_1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d7fb6914a_1_69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d7fb6914a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d7fb6914a_1_8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d7fb6914a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d7fb6914a_1_9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d7fb6914a_1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d7fb6914a_1_10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d7fb6914a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d7fb6914a_1_1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3d7fb6914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" name="Google Shape;24;g3d7fb6914a_0_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d7fb6914a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3d7fb6914a_3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d7fb6914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3d7fb6914a_1_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d7fb6914a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d7fb6914a_1_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d7fb6914a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d7fb6914a_1_2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d7fb6914a_1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d7fb6914a_1_7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d7fb6914a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d7fb6914a_1_5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d7fb6914a_1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d7fb6914a_1_6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6875" y="4767625"/>
            <a:ext cx="2532437" cy="24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/>
        </p:nvSpPr>
        <p:spPr>
          <a:xfrm>
            <a:off x="622525" y="4720200"/>
            <a:ext cx="5026500" cy="3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commonsense.org/education</a:t>
            </a:r>
            <a:r>
              <a:rPr lang="en" sz="8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Shareable with attribution for noncommercial use. Remixing is permitted.</a:t>
            </a:r>
            <a:endParaRPr sz="60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4">
            <a:alphaModFix/>
          </a:blip>
          <a:srcRect l="357" r="357"/>
          <a:stretch/>
        </p:blipFill>
        <p:spPr>
          <a:xfrm>
            <a:off x="134575" y="4835977"/>
            <a:ext cx="487950" cy="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"/>
          <p:cNvSpPr/>
          <p:nvPr/>
        </p:nvSpPr>
        <p:spPr>
          <a:xfrm>
            <a:off x="0" y="4656675"/>
            <a:ext cx="9144000" cy="96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-150" y="-3075"/>
            <a:ext cx="3631200" cy="5160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Google Shape;16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" y="2"/>
            <a:ext cx="3626614" cy="91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4">
            <a:alphaModFix/>
          </a:blip>
          <a:srcRect l="26499" t="6879" r="23397" b="6585"/>
          <a:stretch/>
        </p:blipFill>
        <p:spPr>
          <a:xfrm>
            <a:off x="3631050" y="0"/>
            <a:ext cx="5512953" cy="516089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>
            <a:off x="193350" y="1741900"/>
            <a:ext cx="3207300" cy="24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Rubik"/>
                <a:ea typeface="Rubik"/>
                <a:cs typeface="Rubik"/>
                <a:sym typeface="Rubik"/>
              </a:rPr>
              <a:t>Reading </a:t>
            </a:r>
            <a:br>
              <a:rPr lang="en" sz="3600">
                <a:latin typeface="Rubik"/>
                <a:ea typeface="Rubik"/>
                <a:cs typeface="Rubik"/>
                <a:sym typeface="Rubik"/>
              </a:rPr>
            </a:br>
            <a:r>
              <a:rPr lang="en" sz="3600">
                <a:latin typeface="Rubik"/>
                <a:ea typeface="Rubik"/>
                <a:cs typeface="Rubik"/>
                <a:sym typeface="Rubik"/>
              </a:rPr>
              <a:t>News Online</a:t>
            </a:r>
            <a:endParaRPr sz="3600">
              <a:latin typeface="Rubik Light"/>
              <a:ea typeface="Rubik Light"/>
              <a:cs typeface="Rubik Light"/>
              <a:sym typeface="Rubik Light"/>
            </a:endParaRPr>
          </a:p>
        </p:txBody>
      </p:sp>
      <p:pic>
        <p:nvPicPr>
          <p:cNvPr id="19" name="Google Shape;19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9275" y="4563276"/>
            <a:ext cx="3064000" cy="290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/>
        </p:nvSpPr>
        <p:spPr>
          <a:xfrm rot="10800000" flipH="1">
            <a:off x="280125" y="4329642"/>
            <a:ext cx="3063300" cy="3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/>
          <p:nvPr/>
        </p:nvSpPr>
        <p:spPr>
          <a:xfrm>
            <a:off x="193350" y="1423068"/>
            <a:ext cx="2921400" cy="4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999999"/>
                </a:solidFill>
                <a:latin typeface="Rubik"/>
                <a:ea typeface="Rubik"/>
                <a:cs typeface="Rubik"/>
                <a:sym typeface="Rubik"/>
              </a:rPr>
              <a:t>DIGITAL CITIZENSHIP | GRADE 5</a:t>
            </a:r>
            <a:endParaRPr sz="1200">
              <a:solidFill>
                <a:srgbClr val="999999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3750" y="133425"/>
            <a:ext cx="3406275" cy="4406176"/>
          </a:xfrm>
          <a:prstGeom prst="rect">
            <a:avLst/>
          </a:prstGeom>
          <a:noFill/>
          <a:ln w="12700" cap="flat" cmpd="sng">
            <a:solidFill>
              <a:srgbClr val="999999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26" name="Google Shape;126;p15"/>
          <p:cNvSpPr txBox="1"/>
          <p:nvPr/>
        </p:nvSpPr>
        <p:spPr>
          <a:xfrm>
            <a:off x="194075" y="1111875"/>
            <a:ext cx="2586600" cy="705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AE29A2"/>
                </a:solidFill>
                <a:latin typeface="Rubik"/>
                <a:ea typeface="Rubik"/>
                <a:cs typeface="Rubik"/>
                <a:sym typeface="Rubik"/>
              </a:rPr>
              <a:t>image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194075" y="1988925"/>
            <a:ext cx="4654200" cy="2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The main </a:t>
            </a:r>
            <a:r>
              <a:rPr lang="en" sz="1600" b="1" u="sng">
                <a:latin typeface="Lato"/>
                <a:ea typeface="Lato"/>
                <a:cs typeface="Lato"/>
                <a:sym typeface="Lato"/>
              </a:rPr>
              <a:t>image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 is a photograph (or video) that's usually near the top of an article, under the headline.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The </a:t>
            </a:r>
            <a:r>
              <a:rPr lang="en" sz="1600" b="1" u="sng">
                <a:latin typeface="Lato"/>
                <a:ea typeface="Lato"/>
                <a:cs typeface="Lato"/>
                <a:sym typeface="Lato"/>
              </a:rPr>
              <a:t>image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 or </a:t>
            </a:r>
            <a:r>
              <a:rPr lang="en" sz="1600" b="1" u="sng">
                <a:latin typeface="Lato"/>
                <a:ea typeface="Lato"/>
                <a:cs typeface="Lato"/>
                <a:sym typeface="Lato"/>
              </a:rPr>
              <a:t>video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 helps introduce the article and sometimes shows details that words can't.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8" name="Google Shape;128;p15"/>
          <p:cNvCxnSpPr>
            <a:stCxn id="126" idx="3"/>
          </p:cNvCxnSpPr>
          <p:nvPr/>
        </p:nvCxnSpPr>
        <p:spPr>
          <a:xfrm>
            <a:off x="2780675" y="1464525"/>
            <a:ext cx="2498100" cy="3567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29" name="Google Shape;12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071" y="190700"/>
            <a:ext cx="353368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5"/>
          <p:cNvSpPr txBox="1"/>
          <p:nvPr/>
        </p:nvSpPr>
        <p:spPr>
          <a:xfrm>
            <a:off x="569575" y="190700"/>
            <a:ext cx="24327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OBSERVE + ANALYZE IMAGE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7"/>
          <p:cNvSpPr txBox="1"/>
          <p:nvPr/>
        </p:nvSpPr>
        <p:spPr>
          <a:xfrm>
            <a:off x="194075" y="1988925"/>
            <a:ext cx="4587300" cy="21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>
                <a:latin typeface="Lato"/>
                <a:ea typeface="Lato"/>
                <a:cs typeface="Lato"/>
                <a:sym typeface="Lato"/>
              </a:rPr>
              <a:t>Related articles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 are links to more articles from the same website. They may be similar to the one you're reading.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They help show readers more articles that might be interesting or important.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194075" y="1111875"/>
            <a:ext cx="3743400" cy="705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AE29A2"/>
                </a:solidFill>
                <a:latin typeface="Rubik"/>
                <a:ea typeface="Rubik"/>
                <a:cs typeface="Rubik"/>
                <a:sym typeface="Rubik"/>
              </a:rPr>
              <a:t>related articles</a:t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7" name="Google Shape;14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3750" y="133425"/>
            <a:ext cx="3406275" cy="4406176"/>
          </a:xfrm>
          <a:prstGeom prst="rect">
            <a:avLst/>
          </a:prstGeom>
          <a:noFill/>
          <a:ln w="12700" cap="flat" cmpd="sng">
            <a:solidFill>
              <a:srgbClr val="999999"/>
            </a:solidFill>
            <a:prstDash val="solid"/>
            <a:miter lim="8000"/>
            <a:headEnd type="none" w="sm" len="sm"/>
            <a:tailEnd type="none" w="sm" len="sm"/>
          </a:ln>
        </p:spPr>
      </p:pic>
      <p:cxnSp>
        <p:nvCxnSpPr>
          <p:cNvPr id="148" name="Google Shape;148;p17"/>
          <p:cNvCxnSpPr>
            <a:stCxn id="146" idx="3"/>
          </p:cNvCxnSpPr>
          <p:nvPr/>
        </p:nvCxnSpPr>
        <p:spPr>
          <a:xfrm rot="10800000" flipH="1">
            <a:off x="3937475" y="1193625"/>
            <a:ext cx="3273300" cy="270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49" name="Google Shape;14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071" y="190700"/>
            <a:ext cx="353368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7"/>
          <p:cNvSpPr txBox="1"/>
          <p:nvPr/>
        </p:nvSpPr>
        <p:spPr>
          <a:xfrm>
            <a:off x="569575" y="190700"/>
            <a:ext cx="24327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OBSERVE + ANALYZE IMAGE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/>
          <p:nvPr/>
        </p:nvSpPr>
        <p:spPr>
          <a:xfrm>
            <a:off x="194075" y="1988925"/>
            <a:ext cx="4494000" cy="20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>
                <a:latin typeface="Lato"/>
                <a:ea typeface="Lato"/>
                <a:cs typeface="Lato"/>
                <a:sym typeface="Lato"/>
              </a:rPr>
              <a:t>Advertisements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 (or ads) are links to other websites that are usually selling something.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They help the news website make money by selling space on their article pages.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194075" y="1111875"/>
            <a:ext cx="3273300" cy="705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AE29A2"/>
                </a:solidFill>
                <a:latin typeface="Rubik"/>
                <a:ea typeface="Rubik"/>
                <a:cs typeface="Rubik"/>
                <a:sym typeface="Rubik"/>
              </a:rPr>
              <a:t>advertisements</a:t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57" name="Google Shape;15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3750" y="133425"/>
            <a:ext cx="3406275" cy="4406176"/>
          </a:xfrm>
          <a:prstGeom prst="rect">
            <a:avLst/>
          </a:prstGeom>
          <a:noFill/>
          <a:ln w="12700" cap="flat" cmpd="sng">
            <a:solidFill>
              <a:srgbClr val="999999"/>
            </a:solidFill>
            <a:prstDash val="solid"/>
            <a:miter lim="8000"/>
            <a:headEnd type="none" w="sm" len="sm"/>
            <a:tailEnd type="none" w="sm" len="sm"/>
          </a:ln>
        </p:spPr>
      </p:pic>
      <p:cxnSp>
        <p:nvCxnSpPr>
          <p:cNvPr id="158" name="Google Shape;158;p18"/>
          <p:cNvCxnSpPr/>
          <p:nvPr/>
        </p:nvCxnSpPr>
        <p:spPr>
          <a:xfrm>
            <a:off x="3496575" y="1439925"/>
            <a:ext cx="3886500" cy="1242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59" name="Google Shape;15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071" y="190700"/>
            <a:ext cx="353368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 txBox="1"/>
          <p:nvPr/>
        </p:nvSpPr>
        <p:spPr>
          <a:xfrm>
            <a:off x="569575" y="190700"/>
            <a:ext cx="24327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OBSERVE + ANALYZE IMAGE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9"/>
          <p:cNvSpPr txBox="1"/>
          <p:nvPr/>
        </p:nvSpPr>
        <p:spPr>
          <a:xfrm>
            <a:off x="194075" y="1111875"/>
            <a:ext cx="3603600" cy="705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AE29A2"/>
                </a:solidFill>
                <a:latin typeface="Rubik"/>
                <a:ea typeface="Rubik"/>
                <a:cs typeface="Rubik"/>
                <a:sym typeface="Rubik"/>
              </a:rPr>
              <a:t>sponsored content</a:t>
            </a:r>
            <a:endParaRPr sz="30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6" name="Google Shape;166;p19"/>
          <p:cNvSpPr txBox="1"/>
          <p:nvPr/>
        </p:nvSpPr>
        <p:spPr>
          <a:xfrm>
            <a:off x="194075" y="1988925"/>
            <a:ext cx="4494000" cy="24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>
                <a:latin typeface="Lato"/>
                <a:ea typeface="Lato"/>
                <a:cs typeface="Lato"/>
                <a:sym typeface="Lato"/>
              </a:rPr>
              <a:t>Sponsored content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 is a link to another website. This content is usually </a:t>
            </a:r>
            <a:r>
              <a:rPr lang="en" sz="1600" i="1" u="sng">
                <a:latin typeface="Lato"/>
                <a:ea typeface="Lato"/>
                <a:cs typeface="Lato"/>
                <a:sym typeface="Lato"/>
              </a:rPr>
              <a:t>not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 news (even though it might be disguised to look like news).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It helps the news website make money by selling space on their article pages.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7" name="Google Shape;16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3750" y="133425"/>
            <a:ext cx="3406275" cy="4406176"/>
          </a:xfrm>
          <a:prstGeom prst="rect">
            <a:avLst/>
          </a:prstGeom>
          <a:noFill/>
          <a:ln w="12700" cap="flat" cmpd="sng">
            <a:solidFill>
              <a:srgbClr val="999999"/>
            </a:solidFill>
            <a:prstDash val="solid"/>
            <a:miter lim="8000"/>
            <a:headEnd type="none" w="sm" len="sm"/>
            <a:tailEnd type="none" w="sm" len="sm"/>
          </a:ln>
        </p:spPr>
      </p:pic>
      <p:cxnSp>
        <p:nvCxnSpPr>
          <p:cNvPr id="168" name="Google Shape;168;p19"/>
          <p:cNvCxnSpPr>
            <a:stCxn id="165" idx="3"/>
          </p:cNvCxnSpPr>
          <p:nvPr/>
        </p:nvCxnSpPr>
        <p:spPr>
          <a:xfrm>
            <a:off x="3797675" y="1464525"/>
            <a:ext cx="3494700" cy="1968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69" name="Google Shape;16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071" y="190700"/>
            <a:ext cx="353368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9"/>
          <p:cNvSpPr txBox="1"/>
          <p:nvPr/>
        </p:nvSpPr>
        <p:spPr>
          <a:xfrm>
            <a:off x="569575" y="190700"/>
            <a:ext cx="24327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OBSERVE + ANALYZE IMAGE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3750" y="133425"/>
            <a:ext cx="3406275" cy="4406176"/>
          </a:xfrm>
          <a:prstGeom prst="rect">
            <a:avLst/>
          </a:prstGeom>
          <a:noFill/>
          <a:ln w="12700" cap="flat" cmpd="sng">
            <a:solidFill>
              <a:srgbClr val="999999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76" name="Google Shape;176;p20"/>
          <p:cNvSpPr txBox="1"/>
          <p:nvPr/>
        </p:nvSpPr>
        <p:spPr>
          <a:xfrm>
            <a:off x="194175" y="1111875"/>
            <a:ext cx="2734500" cy="705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AE29A2"/>
                </a:solidFill>
                <a:latin typeface="Rubik"/>
                <a:ea typeface="Rubik"/>
                <a:cs typeface="Rubik"/>
                <a:sym typeface="Rubik"/>
              </a:rPr>
              <a:t>comments</a:t>
            </a:r>
            <a:endParaRPr sz="3000">
              <a:solidFill>
                <a:srgbClr val="AE29A2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p20"/>
          <p:cNvSpPr txBox="1"/>
          <p:nvPr/>
        </p:nvSpPr>
        <p:spPr>
          <a:xfrm>
            <a:off x="194175" y="1988925"/>
            <a:ext cx="4530900" cy="21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u="sng">
                <a:latin typeface="Lato"/>
                <a:ea typeface="Lato"/>
                <a:cs typeface="Lato"/>
                <a:sym typeface="Lato"/>
              </a:rPr>
              <a:t>Comments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 are thoughts and opinions about the article that any reader can post.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They give readers a public place to post reactions, thoughts, and questions. The comments section is also a place to have a discussion or debate about the article.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8" name="Google Shape;178;p20"/>
          <p:cNvCxnSpPr>
            <a:stCxn id="176" idx="3"/>
          </p:cNvCxnSpPr>
          <p:nvPr/>
        </p:nvCxnSpPr>
        <p:spPr>
          <a:xfrm>
            <a:off x="2928675" y="1464525"/>
            <a:ext cx="2398800" cy="2562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79" name="Google Shape;17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071" y="190700"/>
            <a:ext cx="353368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0"/>
          <p:cNvSpPr txBox="1"/>
          <p:nvPr/>
        </p:nvSpPr>
        <p:spPr>
          <a:xfrm>
            <a:off x="569575" y="190700"/>
            <a:ext cx="24327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OBSERVE + ANALYZE IMAGE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/>
        </p:nvSpPr>
        <p:spPr>
          <a:xfrm>
            <a:off x="-175" y="627725"/>
            <a:ext cx="9144000" cy="30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900"/>
              </a:buClr>
              <a:buSzPts val="2000"/>
              <a:buFont typeface="Lato"/>
              <a:buNone/>
            </a:pPr>
            <a:r>
              <a:rPr lang="en" sz="3000">
                <a:latin typeface="Rubik"/>
                <a:ea typeface="Rubik"/>
                <a:cs typeface="Rubik"/>
                <a:sym typeface="Rubik"/>
              </a:rPr>
              <a:t>Essential Question</a:t>
            </a:r>
            <a:endParaRPr sz="3000" b="0" i="0" u="none" strike="noStrike" cap="none"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FF8855"/>
              </a:buClr>
              <a:buSzPts val="1600"/>
              <a:buFont typeface="Lato"/>
              <a:buNone/>
            </a:pPr>
            <a:br>
              <a:rPr lang="en" sz="2400" b="1">
                <a:solidFill>
                  <a:srgbClr val="AE29A2"/>
                </a:solidFill>
                <a:latin typeface="Indie Flower"/>
                <a:ea typeface="Indie Flower"/>
                <a:cs typeface="Indie Flower"/>
                <a:sym typeface="Indie Flower"/>
              </a:rPr>
            </a:br>
            <a:r>
              <a:rPr lang="en" sz="2400" b="1">
                <a:solidFill>
                  <a:srgbClr val="AE29A2"/>
                </a:solidFill>
                <a:latin typeface="Indie Flower"/>
                <a:ea typeface="Indie Flower"/>
                <a:cs typeface="Indie Flower"/>
                <a:sym typeface="Indie Flower"/>
              </a:rPr>
              <a:t>What are the important parts of </a:t>
            </a:r>
            <a:br>
              <a:rPr lang="en" sz="2400" b="1">
                <a:solidFill>
                  <a:srgbClr val="AE29A2"/>
                </a:solidFill>
                <a:latin typeface="Indie Flower"/>
                <a:ea typeface="Indie Flower"/>
                <a:cs typeface="Indie Flower"/>
                <a:sym typeface="Indie Flower"/>
              </a:rPr>
            </a:br>
            <a:r>
              <a:rPr lang="en" sz="2400" b="1">
                <a:solidFill>
                  <a:srgbClr val="AE29A2"/>
                </a:solidFill>
                <a:latin typeface="Indie Flower"/>
                <a:ea typeface="Indie Flower"/>
                <a:cs typeface="Indie Flower"/>
                <a:sym typeface="Indie Flower"/>
              </a:rPr>
              <a:t>an online news article?</a:t>
            </a:r>
            <a:endParaRPr sz="2400" b="1" i="0" u="none" strike="noStrike" cap="none">
              <a:solidFill>
                <a:srgbClr val="AE29A2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pic>
        <p:nvPicPr>
          <p:cNvPr id="27" name="Google Shape;2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87950" y="2013734"/>
            <a:ext cx="319200" cy="41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6089975" y="2686497"/>
            <a:ext cx="319200" cy="41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/>
        </p:nvSpPr>
        <p:spPr>
          <a:xfrm>
            <a:off x="887850" y="2187300"/>
            <a:ext cx="73683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Lato"/>
                <a:ea typeface="Lato"/>
                <a:cs typeface="Lato"/>
                <a:sym typeface="Lato"/>
              </a:rPr>
              <a:t>New information about recent or important events</a:t>
            </a:r>
            <a:endParaRPr sz="24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887850" y="1020500"/>
            <a:ext cx="1735800" cy="6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Rubik"/>
                <a:ea typeface="Rubik"/>
                <a:cs typeface="Rubik"/>
                <a:sym typeface="Rubik"/>
              </a:rPr>
              <a:t>News</a:t>
            </a:r>
            <a:endParaRPr sz="40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3">
            <a:alphaModFix/>
          </a:blip>
          <a:srcRect b="10"/>
          <a:stretch/>
        </p:blipFill>
        <p:spPr>
          <a:xfrm>
            <a:off x="198825" y="205553"/>
            <a:ext cx="294540" cy="3237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 txBox="1"/>
          <p:nvPr/>
        </p:nvSpPr>
        <p:spPr>
          <a:xfrm>
            <a:off x="569575" y="190700"/>
            <a:ext cx="17790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KEY VOCABULARY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48" name="Google Shape;48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3950" y="1425300"/>
            <a:ext cx="1584250" cy="59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3350" y="133425"/>
            <a:ext cx="3406275" cy="4406176"/>
          </a:xfrm>
          <a:prstGeom prst="rect">
            <a:avLst/>
          </a:prstGeom>
          <a:noFill/>
          <a:ln w="9525" cap="flat" cmpd="sng">
            <a:solidFill>
              <a:srgbClr val="999999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54" name="Google Shape;54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071" y="190700"/>
            <a:ext cx="353368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7"/>
          <p:cNvSpPr txBox="1"/>
          <p:nvPr/>
        </p:nvSpPr>
        <p:spPr>
          <a:xfrm>
            <a:off x="569575" y="190700"/>
            <a:ext cx="24327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OBSERVE + ANALYZE IMAGE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3750" y="133425"/>
            <a:ext cx="3406275" cy="4406176"/>
          </a:xfrm>
          <a:prstGeom prst="rect">
            <a:avLst/>
          </a:prstGeom>
          <a:noFill/>
          <a:ln w="12700" cap="flat" cmpd="sng">
            <a:solidFill>
              <a:srgbClr val="999999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86" name="Google Shape;86;p11"/>
          <p:cNvSpPr txBox="1"/>
          <p:nvPr/>
        </p:nvSpPr>
        <p:spPr>
          <a:xfrm>
            <a:off x="194175" y="1111875"/>
            <a:ext cx="2057400" cy="705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AE29A2"/>
                </a:solidFill>
                <a:latin typeface="Rubik"/>
                <a:ea typeface="Rubik"/>
                <a:cs typeface="Rubik"/>
                <a:sym typeface="Rubik"/>
              </a:rPr>
              <a:t>headline</a:t>
            </a:r>
            <a:endParaRPr sz="3000">
              <a:solidFill>
                <a:srgbClr val="AE29A2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7" name="Google Shape;87;p11"/>
          <p:cNvSpPr txBox="1"/>
          <p:nvPr/>
        </p:nvSpPr>
        <p:spPr>
          <a:xfrm>
            <a:off x="194175" y="1988925"/>
            <a:ext cx="4321800" cy="19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The </a:t>
            </a:r>
            <a:r>
              <a:rPr lang="en" sz="1600" b="1" u="sng">
                <a:latin typeface="Lato"/>
                <a:ea typeface="Lato"/>
                <a:cs typeface="Lato"/>
                <a:sym typeface="Lato"/>
              </a:rPr>
              <a:t>headline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 is the title of a news article. It's usually printed in big, bold letters near the top of the article.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The </a:t>
            </a:r>
            <a:r>
              <a:rPr lang="en" sz="1600" b="1" u="sng">
                <a:latin typeface="Lato"/>
                <a:ea typeface="Lato"/>
                <a:cs typeface="Lato"/>
                <a:sym typeface="Lato"/>
              </a:rPr>
              <a:t>headline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 tells readers what the article is about before they start reading.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88" name="Google Shape;88;p11"/>
          <p:cNvCxnSpPr>
            <a:stCxn id="86" idx="3"/>
          </p:cNvCxnSpPr>
          <p:nvPr/>
        </p:nvCxnSpPr>
        <p:spPr>
          <a:xfrm rot="10800000" flipH="1">
            <a:off x="2251575" y="959925"/>
            <a:ext cx="2953500" cy="5046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89" name="Google Shape;89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071" y="190700"/>
            <a:ext cx="353368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1"/>
          <p:cNvSpPr txBox="1"/>
          <p:nvPr/>
        </p:nvSpPr>
        <p:spPr>
          <a:xfrm>
            <a:off x="569575" y="190700"/>
            <a:ext cx="24327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OBSERVE + ANALYZE IMAGE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3750" y="133425"/>
            <a:ext cx="3406275" cy="4406176"/>
          </a:xfrm>
          <a:prstGeom prst="rect">
            <a:avLst/>
          </a:prstGeom>
          <a:noFill/>
          <a:ln w="12700" cap="flat" cmpd="sng">
            <a:solidFill>
              <a:srgbClr val="999999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96" name="Google Shape;96;p12"/>
          <p:cNvSpPr txBox="1"/>
          <p:nvPr/>
        </p:nvSpPr>
        <p:spPr>
          <a:xfrm>
            <a:off x="194175" y="1111875"/>
            <a:ext cx="2057400" cy="705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AE29A2"/>
                </a:solidFill>
                <a:latin typeface="Rubik"/>
                <a:ea typeface="Rubik"/>
                <a:cs typeface="Rubik"/>
                <a:sym typeface="Rubik"/>
              </a:rPr>
              <a:t>byline</a:t>
            </a:r>
            <a:endParaRPr sz="3000">
              <a:solidFill>
                <a:srgbClr val="AE29A2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7" name="Google Shape;97;p12"/>
          <p:cNvSpPr txBox="1"/>
          <p:nvPr/>
        </p:nvSpPr>
        <p:spPr>
          <a:xfrm>
            <a:off x="194175" y="1988925"/>
            <a:ext cx="4321800" cy="19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The </a:t>
            </a:r>
            <a:r>
              <a:rPr lang="en" sz="1600" b="1" u="sng">
                <a:latin typeface="Lato"/>
                <a:ea typeface="Lato"/>
                <a:cs typeface="Lato"/>
                <a:sym typeface="Lato"/>
              </a:rPr>
              <a:t>byline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 is the name of the article's author.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It tells readers the name of the person </a:t>
            </a:r>
            <a:br>
              <a:rPr lang="en" sz="1600">
                <a:latin typeface="Lato"/>
                <a:ea typeface="Lato"/>
                <a:cs typeface="Lato"/>
                <a:sym typeface="Lato"/>
              </a:rPr>
            </a:br>
            <a:r>
              <a:rPr lang="en" sz="1600">
                <a:latin typeface="Lato"/>
                <a:ea typeface="Lato"/>
                <a:cs typeface="Lato"/>
                <a:sym typeface="Lato"/>
              </a:rPr>
              <a:t>(or people) who wrote the article.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98" name="Google Shape;98;p12"/>
          <p:cNvCxnSpPr>
            <a:stCxn id="96" idx="3"/>
          </p:cNvCxnSpPr>
          <p:nvPr/>
        </p:nvCxnSpPr>
        <p:spPr>
          <a:xfrm rot="10800000" flipH="1">
            <a:off x="2251575" y="1156725"/>
            <a:ext cx="2904300" cy="3078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99" name="Google Shape;99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071" y="190700"/>
            <a:ext cx="353368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2"/>
          <p:cNvSpPr txBox="1"/>
          <p:nvPr/>
        </p:nvSpPr>
        <p:spPr>
          <a:xfrm>
            <a:off x="569575" y="190700"/>
            <a:ext cx="24327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OBSERVE + ANALYZE IMAGE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3750" y="133425"/>
            <a:ext cx="3406275" cy="4406176"/>
          </a:xfrm>
          <a:prstGeom prst="rect">
            <a:avLst/>
          </a:prstGeom>
          <a:noFill/>
          <a:ln w="12700" cap="flat" cmpd="sng">
            <a:solidFill>
              <a:srgbClr val="999999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36" name="Google Shape;136;p16"/>
          <p:cNvSpPr txBox="1"/>
          <p:nvPr/>
        </p:nvSpPr>
        <p:spPr>
          <a:xfrm>
            <a:off x="194075" y="1111875"/>
            <a:ext cx="2586600" cy="705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AE29A2"/>
                </a:solidFill>
                <a:latin typeface="Rubik"/>
                <a:ea typeface="Rubik"/>
                <a:cs typeface="Rubik"/>
                <a:sym typeface="Rubik"/>
              </a:rPr>
              <a:t>date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194075" y="1988925"/>
            <a:ext cx="4587300" cy="215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The </a:t>
            </a:r>
            <a:r>
              <a:rPr lang="en" sz="1600" b="1" u="sng">
                <a:latin typeface="Lato"/>
                <a:ea typeface="Lato"/>
                <a:cs typeface="Lato"/>
                <a:sym typeface="Lato"/>
              </a:rPr>
              <a:t>date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 is the exact day (and sometimes time) when the article was published or last updated.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It tells you how recently the article was published and how current the information is.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38" name="Google Shape;138;p16"/>
          <p:cNvCxnSpPr>
            <a:stCxn id="136" idx="3"/>
          </p:cNvCxnSpPr>
          <p:nvPr/>
        </p:nvCxnSpPr>
        <p:spPr>
          <a:xfrm rot="10800000" flipH="1">
            <a:off x="2780675" y="1193625"/>
            <a:ext cx="2965800" cy="270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39" name="Google Shape;13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071" y="190700"/>
            <a:ext cx="353368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6"/>
          <p:cNvSpPr txBox="1"/>
          <p:nvPr/>
        </p:nvSpPr>
        <p:spPr>
          <a:xfrm>
            <a:off x="569575" y="190700"/>
            <a:ext cx="24327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OBSERVE + ANALYZE IMAGE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3750" y="133425"/>
            <a:ext cx="3406275" cy="4406176"/>
          </a:xfrm>
          <a:prstGeom prst="rect">
            <a:avLst/>
          </a:prstGeom>
          <a:noFill/>
          <a:ln w="12700" cap="flat" cmpd="sng">
            <a:solidFill>
              <a:srgbClr val="999999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06" name="Google Shape;106;p13"/>
          <p:cNvSpPr txBox="1"/>
          <p:nvPr/>
        </p:nvSpPr>
        <p:spPr>
          <a:xfrm>
            <a:off x="194175" y="1111875"/>
            <a:ext cx="2057400" cy="705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AE29A2"/>
                </a:solidFill>
                <a:latin typeface="Rubik"/>
                <a:ea typeface="Rubik"/>
                <a:cs typeface="Rubik"/>
                <a:sym typeface="Rubik"/>
              </a:rPr>
              <a:t>URL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7" name="Google Shape;107;p13"/>
          <p:cNvSpPr txBox="1"/>
          <p:nvPr/>
        </p:nvSpPr>
        <p:spPr>
          <a:xfrm>
            <a:off x="194175" y="1988925"/>
            <a:ext cx="4321800" cy="20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The </a:t>
            </a:r>
            <a:r>
              <a:rPr lang="en" sz="1600" b="1" u="sng">
                <a:latin typeface="Lato"/>
                <a:ea typeface="Lato"/>
                <a:cs typeface="Lato"/>
                <a:sym typeface="Lato"/>
              </a:rPr>
              <a:t>URL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 is the unique, one-of-a-kind address of an article on the web.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It helps you know exactly which webpage you're looking at. It might also help you share the article with someone else.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8" name="Google Shape;108;p13"/>
          <p:cNvCxnSpPr>
            <a:stCxn id="106" idx="3"/>
          </p:cNvCxnSpPr>
          <p:nvPr/>
        </p:nvCxnSpPr>
        <p:spPr>
          <a:xfrm rot="10800000" flipH="1">
            <a:off x="2251575" y="357225"/>
            <a:ext cx="3202500" cy="11073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09" name="Google Shape;10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071" y="190700"/>
            <a:ext cx="353368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/>
        </p:nvSpPr>
        <p:spPr>
          <a:xfrm>
            <a:off x="569575" y="190700"/>
            <a:ext cx="24327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OBSERVE + ANALYZE IMAGE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3750" y="133425"/>
            <a:ext cx="3406275" cy="4406176"/>
          </a:xfrm>
          <a:prstGeom prst="rect">
            <a:avLst/>
          </a:prstGeom>
          <a:noFill/>
          <a:ln w="12700" cap="flat" cmpd="sng">
            <a:solidFill>
              <a:srgbClr val="999999"/>
            </a:solidFill>
            <a:prstDash val="solid"/>
            <a:miter lim="8000"/>
            <a:headEnd type="none" w="sm" len="sm"/>
            <a:tailEnd type="none" w="sm" len="sm"/>
          </a:ln>
        </p:spPr>
      </p:pic>
      <p:sp>
        <p:nvSpPr>
          <p:cNvPr id="116" name="Google Shape;116;p14"/>
          <p:cNvSpPr txBox="1"/>
          <p:nvPr/>
        </p:nvSpPr>
        <p:spPr>
          <a:xfrm>
            <a:off x="194175" y="1111875"/>
            <a:ext cx="2586600" cy="7053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AE29A2"/>
                </a:solidFill>
                <a:latin typeface="Rubik"/>
                <a:ea typeface="Rubik"/>
                <a:cs typeface="Rubik"/>
                <a:sym typeface="Rubik"/>
              </a:rPr>
              <a:t>section title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7" name="Google Shape;117;p14"/>
          <p:cNvSpPr txBox="1"/>
          <p:nvPr/>
        </p:nvSpPr>
        <p:spPr>
          <a:xfrm>
            <a:off x="194075" y="1988925"/>
            <a:ext cx="4654200" cy="230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The </a:t>
            </a:r>
            <a:r>
              <a:rPr lang="en" sz="1600" b="1" u="sng">
                <a:latin typeface="Lato"/>
                <a:ea typeface="Lato"/>
                <a:cs typeface="Lato"/>
                <a:sym typeface="Lato"/>
              </a:rPr>
              <a:t>section title</a:t>
            </a:r>
            <a:r>
              <a:rPr lang="en" sz="1600">
                <a:latin typeface="Lato"/>
                <a:ea typeface="Lato"/>
                <a:cs typeface="Lato"/>
                <a:sym typeface="Lato"/>
              </a:rPr>
              <a:t> is the category or section of an article on a news website.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Lato"/>
                <a:ea typeface="Lato"/>
                <a:cs typeface="Lato"/>
                <a:sym typeface="Lato"/>
              </a:rPr>
              <a:t>It tells you what type of article you're reading </a:t>
            </a:r>
            <a:br>
              <a:rPr lang="en" sz="1600">
                <a:latin typeface="Lato"/>
                <a:ea typeface="Lato"/>
                <a:cs typeface="Lato"/>
                <a:sym typeface="Lato"/>
              </a:rPr>
            </a:br>
            <a:r>
              <a:rPr lang="en" sz="1600">
                <a:latin typeface="Lato"/>
                <a:ea typeface="Lato"/>
                <a:cs typeface="Lato"/>
                <a:sym typeface="Lato"/>
              </a:rPr>
              <a:t>and how the article is categorized by the website.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8" name="Google Shape;118;p14"/>
          <p:cNvCxnSpPr>
            <a:stCxn id="116" idx="3"/>
          </p:cNvCxnSpPr>
          <p:nvPr/>
        </p:nvCxnSpPr>
        <p:spPr>
          <a:xfrm rot="10800000" flipH="1">
            <a:off x="2780775" y="713625"/>
            <a:ext cx="4540800" cy="75090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119" name="Google Shape;11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071" y="190700"/>
            <a:ext cx="353368" cy="35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4"/>
          <p:cNvSpPr txBox="1"/>
          <p:nvPr/>
        </p:nvSpPr>
        <p:spPr>
          <a:xfrm>
            <a:off x="569575" y="190700"/>
            <a:ext cx="2432700" cy="3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OBSERVE + ANALYZE IMAGE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gCit 2.0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461</Words>
  <Application>Microsoft Office PowerPoint</Application>
  <PresentationFormat>On-screen Show (16:9)</PresentationFormat>
  <Paragraphs>58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Rubik</vt:lpstr>
      <vt:lpstr>Arial</vt:lpstr>
      <vt:lpstr>Lato</vt:lpstr>
      <vt:lpstr>Rubik Light</vt:lpstr>
      <vt:lpstr>Indie Flower</vt:lpstr>
      <vt:lpstr>DigCit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Rose, Kimberly A.</cp:lastModifiedBy>
  <cp:revision>3</cp:revision>
  <cp:lastPrinted>2019-11-08T23:42:35Z</cp:lastPrinted>
  <dcterms:modified xsi:type="dcterms:W3CDTF">2019-11-08T23:42:45Z</dcterms:modified>
</cp:coreProperties>
</file>