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19"/>
  </p:notesMasterIdLst>
  <p:sldIdLst>
    <p:sldId id="256" r:id="rId2"/>
    <p:sldId id="259" r:id="rId3"/>
    <p:sldId id="260" r:id="rId4"/>
    <p:sldId id="261" r:id="rId5"/>
    <p:sldId id="257" r:id="rId6"/>
    <p:sldId id="263" r:id="rId7"/>
    <p:sldId id="264" r:id="rId8"/>
    <p:sldId id="265" r:id="rId9"/>
    <p:sldId id="267" r:id="rId10"/>
    <p:sldId id="268" r:id="rId11"/>
    <p:sldId id="269" r:id="rId12"/>
    <p:sldId id="270" r:id="rId13"/>
    <p:sldId id="271" r:id="rId14"/>
    <p:sldId id="273" r:id="rId15"/>
    <p:sldId id="274" r:id="rId16"/>
    <p:sldId id="275" r:id="rId17"/>
    <p:sldId id="272" r:id="rId18"/>
  </p:sldIdLst>
  <p:sldSz cx="9144000" cy="5143500" type="screen16x9"/>
  <p:notesSz cx="7010400" cy="9296400"/>
  <p:embeddedFontLst>
    <p:embeddedFont>
      <p:font typeface="Indie Flower" panose="020B0604020202020204" charset="0"/>
      <p:regular r:id="rId20"/>
    </p:embeddedFont>
    <p:embeddedFont>
      <p:font typeface="Lato" panose="020B0604020202020204" charset="0"/>
      <p:regular r:id="rId21"/>
      <p:bold r:id="rId22"/>
      <p:italic r:id="rId23"/>
      <p:boldItalic r:id="rId24"/>
    </p:embeddedFont>
    <p:embeddedFont>
      <p:font typeface="Rubik" panose="020B0604020202020204" charset="-79"/>
      <p:regular r:id="rId25"/>
      <p:bold r:id="rId26"/>
      <p:italic r:id="rId27"/>
      <p:boldItalic r:id="rId28"/>
    </p:embeddedFont>
    <p:embeddedFont>
      <p:font typeface="Rubik Light" panose="020B0604020202020204" charset="-79"/>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34" y="5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
        <p:cNvGrpSpPr/>
        <p:nvPr/>
      </p:nvGrpSpPr>
      <p:grpSpPr>
        <a:xfrm>
          <a:off x="0" y="0"/>
          <a:ext cx="0" cy="0"/>
          <a:chOff x="0" y="0"/>
          <a:chExt cx="0" cy="0"/>
        </a:xfrm>
      </p:grpSpPr>
      <p:sp>
        <p:nvSpPr>
          <p:cNvPr id="12" name="Google Shape;12;g3db170c29b_2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 name="Google Shape;13;g3db170c29b_2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e3f96c340_0_2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e3f96c340_0_2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e3f96c340_0_2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e3f96c340_0_2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e3f96c340_0_3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e3f96c340_0_3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e3f96c340_0_3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e3f96c340_0_3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e3f96c340_0_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e3f96c340_0_3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81922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e3f96c340_0_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e3f96c340_0_3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733815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e3f96c340_0_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e3f96c340_0_3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28137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b037fe8d8_1_11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b037fe8d8_1_1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3da8846a99_1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3da8846a99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da8846a99_2_1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da8846a99_2_1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d844aea9e_1_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d844aea9e_1_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g3c61e5efda_1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 name="Google Shape;24;g3c61e5efda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e3f96c340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e3f96c340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d844aea9e_1_10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d844aea9e_1_10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d844aea9e_1_15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d844aea9e_1_1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e3f96c340_0_1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e3f96c340_0_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3">
            <a:alphaModFix/>
          </a:blip>
          <a:srcRect/>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marL="0" lvl="0" indent="0" algn="l" rtl="0">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8" name="Google Shape;8;p1"/>
          <p:cNvPicPr preferRelativeResize="0"/>
          <p:nvPr/>
        </p:nvPicPr>
        <p:blipFill rotWithShape="1">
          <a:blip r:embed="rId4">
            <a:alphaModFix/>
          </a:blip>
          <a:srcRect l="357" r="357"/>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commonsense.org/education/videos/the-power-of-words" TargetMode="External"/><Relationship Id="rId5" Type="http://schemas.openxmlformats.org/officeDocument/2006/relationships/image" Target="../media/image15.jpg"/><Relationship Id="rId4" Type="http://schemas.openxmlformats.org/officeDocument/2006/relationships/hyperlink" Target="http://www.youtube.com/watch?v=8rOnMl26dR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
        <p:cNvGrpSpPr/>
        <p:nvPr/>
      </p:nvGrpSpPr>
      <p:grpSpPr>
        <a:xfrm>
          <a:off x="0" y="0"/>
          <a:ext cx="0" cy="0"/>
          <a:chOff x="0" y="0"/>
          <a:chExt cx="0" cy="0"/>
        </a:xfrm>
      </p:grpSpPr>
      <p:sp>
        <p:nvSpPr>
          <p:cNvPr id="15" name="Google Shape;15;p3"/>
          <p:cNvSpPr/>
          <p:nvPr/>
        </p:nvSpPr>
        <p:spPr>
          <a:xfrm>
            <a:off x="-150" y="-3075"/>
            <a:ext cx="3631200" cy="516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p:nvPr/>
        </p:nvSpPr>
        <p:spPr>
          <a:xfrm>
            <a:off x="193350" y="1741900"/>
            <a:ext cx="3207300" cy="241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a:latin typeface="Rubik"/>
                <a:ea typeface="Rubik"/>
                <a:cs typeface="Rubik"/>
                <a:sym typeface="Rubik"/>
              </a:rPr>
              <a:t>The Power </a:t>
            </a:r>
            <a:br>
              <a:rPr lang="en" sz="3600">
                <a:latin typeface="Rubik"/>
                <a:ea typeface="Rubik"/>
                <a:cs typeface="Rubik"/>
                <a:sym typeface="Rubik"/>
              </a:rPr>
            </a:br>
            <a:r>
              <a:rPr lang="en" sz="3600">
                <a:latin typeface="Rubik"/>
                <a:ea typeface="Rubik"/>
                <a:cs typeface="Rubik"/>
                <a:sym typeface="Rubik"/>
              </a:rPr>
              <a:t>of Words</a:t>
            </a:r>
            <a:endParaRPr sz="600">
              <a:latin typeface="Rubik"/>
              <a:ea typeface="Rubik"/>
              <a:cs typeface="Rubik"/>
              <a:sym typeface="Rubik"/>
            </a:endParaRPr>
          </a:p>
          <a:p>
            <a:pPr marL="0" lvl="0" indent="0" algn="l" rtl="0">
              <a:lnSpc>
                <a:spcPct val="115000"/>
              </a:lnSpc>
              <a:spcBef>
                <a:spcPts val="0"/>
              </a:spcBef>
              <a:spcAft>
                <a:spcPts val="0"/>
              </a:spcAft>
              <a:buNone/>
            </a:pPr>
            <a:endParaRPr sz="3600">
              <a:latin typeface="Rubik Light"/>
              <a:ea typeface="Rubik Light"/>
              <a:cs typeface="Rubik Light"/>
              <a:sym typeface="Rubik Light"/>
            </a:endParaRPr>
          </a:p>
        </p:txBody>
      </p:sp>
      <p:pic>
        <p:nvPicPr>
          <p:cNvPr id="17" name="Google Shape;17;p3"/>
          <p:cNvPicPr preferRelativeResize="0"/>
          <p:nvPr/>
        </p:nvPicPr>
        <p:blipFill>
          <a:blip r:embed="rId3">
            <a:alphaModFix/>
          </a:blip>
          <a:stretch>
            <a:fillRect/>
          </a:stretch>
        </p:blipFill>
        <p:spPr>
          <a:xfrm>
            <a:off x="279275" y="4563276"/>
            <a:ext cx="3064000" cy="290700"/>
          </a:xfrm>
          <a:prstGeom prst="rect">
            <a:avLst/>
          </a:prstGeom>
          <a:noFill/>
          <a:ln>
            <a:noFill/>
          </a:ln>
        </p:spPr>
      </p:pic>
      <p:sp>
        <p:nvSpPr>
          <p:cNvPr id="18" name="Google Shape;18;p3"/>
          <p:cNvSpPr/>
          <p:nvPr/>
        </p:nvSpPr>
        <p:spPr>
          <a:xfrm rot="10800000" flipH="1">
            <a:off x="280125" y="4329642"/>
            <a:ext cx="3063300" cy="34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p:nvPr/>
        </p:nvSpPr>
        <p:spPr>
          <a:xfrm>
            <a:off x="193350" y="1423068"/>
            <a:ext cx="29214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999999"/>
                </a:solidFill>
                <a:latin typeface="Rubik"/>
                <a:ea typeface="Rubik"/>
                <a:cs typeface="Rubik"/>
                <a:sym typeface="Rubik"/>
              </a:rPr>
              <a:t>DIGITAL CITIZENSHIP | GRADE 3</a:t>
            </a:r>
            <a:endParaRPr sz="1200">
              <a:solidFill>
                <a:srgbClr val="999999"/>
              </a:solidFill>
            </a:endParaRPr>
          </a:p>
        </p:txBody>
      </p:sp>
      <p:pic>
        <p:nvPicPr>
          <p:cNvPr id="20" name="Google Shape;20;p3"/>
          <p:cNvPicPr preferRelativeResize="0"/>
          <p:nvPr/>
        </p:nvPicPr>
        <p:blipFill>
          <a:blip r:embed="rId4">
            <a:alphaModFix/>
          </a:blip>
          <a:stretch>
            <a:fillRect/>
          </a:stretch>
        </p:blipFill>
        <p:spPr>
          <a:xfrm>
            <a:off x="-11850" y="0"/>
            <a:ext cx="3642899" cy="910718"/>
          </a:xfrm>
          <a:prstGeom prst="rect">
            <a:avLst/>
          </a:prstGeom>
          <a:noFill/>
          <a:ln>
            <a:noFill/>
          </a:ln>
        </p:spPr>
      </p:pic>
      <p:pic>
        <p:nvPicPr>
          <p:cNvPr id="21" name="Google Shape;21;p3"/>
          <p:cNvPicPr preferRelativeResize="0"/>
          <p:nvPr/>
        </p:nvPicPr>
        <p:blipFill rotWithShape="1">
          <a:blip r:embed="rId5">
            <a:alphaModFix/>
          </a:blip>
          <a:srcRect l="10888" t="4058" r="654"/>
          <a:stretch/>
        </p:blipFill>
        <p:spPr>
          <a:xfrm>
            <a:off x="3631050" y="0"/>
            <a:ext cx="5512950" cy="51814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p:nvPr/>
        </p:nvSpPr>
        <p:spPr>
          <a:xfrm>
            <a:off x="0" y="1931550"/>
            <a:ext cx="9144000" cy="64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Rubik"/>
                <a:ea typeface="Rubik"/>
                <a:cs typeface="Rubik"/>
                <a:sym typeface="Rubik"/>
              </a:rPr>
              <a:t>"I'm having a party and </a:t>
            </a:r>
            <a:endParaRPr sz="4000">
              <a:latin typeface="Rubik"/>
              <a:ea typeface="Rubik"/>
              <a:cs typeface="Rubik"/>
              <a:sym typeface="Rubik"/>
            </a:endParaRPr>
          </a:p>
          <a:p>
            <a:pPr marL="0" lvl="0" indent="0" algn="ctr" rtl="0">
              <a:spcBef>
                <a:spcPts val="800"/>
              </a:spcBef>
              <a:spcAft>
                <a:spcPts val="800"/>
              </a:spcAft>
              <a:buNone/>
            </a:pPr>
            <a:r>
              <a:rPr lang="en" sz="4000">
                <a:latin typeface="Rubik"/>
                <a:ea typeface="Rubik"/>
                <a:cs typeface="Rubik"/>
                <a:sym typeface="Rubik"/>
              </a:rPr>
              <a:t>you're not invited."</a:t>
            </a:r>
            <a:endParaRPr sz="4000">
              <a:latin typeface="Rubik"/>
              <a:ea typeface="Rubik"/>
              <a:cs typeface="Rubik"/>
              <a:sym typeface="Rubik"/>
            </a:endParaRPr>
          </a:p>
        </p:txBody>
      </p:sp>
      <p:pic>
        <p:nvPicPr>
          <p:cNvPr id="138" name="Google Shape;138;p15"/>
          <p:cNvPicPr preferRelativeResize="0"/>
          <p:nvPr/>
        </p:nvPicPr>
        <p:blipFill rotWithShape="1">
          <a:blip r:embed="rId3">
            <a:alphaModFix/>
          </a:blip>
          <a:srcRect l="-2609" t="-7816" r="-2598" b="-7816"/>
          <a:stretch/>
        </p:blipFill>
        <p:spPr>
          <a:xfrm>
            <a:off x="198825" y="190700"/>
            <a:ext cx="294540" cy="323700"/>
          </a:xfrm>
          <a:prstGeom prst="rect">
            <a:avLst/>
          </a:prstGeom>
          <a:noFill/>
          <a:ln>
            <a:noFill/>
          </a:ln>
        </p:spPr>
      </p:pic>
      <p:sp>
        <p:nvSpPr>
          <p:cNvPr id="139" name="Google Shape;139;p15"/>
          <p:cNvSpPr txBox="1"/>
          <p:nvPr/>
        </p:nvSpPr>
        <p:spPr>
          <a:xfrm>
            <a:off x="569575" y="190700"/>
            <a:ext cx="25119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WRAP UP: CROSSING THE LINE</a:t>
            </a:r>
            <a:endParaRPr sz="1200">
              <a:latin typeface="Rubik"/>
              <a:ea typeface="Rubik"/>
              <a:cs typeface="Rubik"/>
              <a:sym typeface="Rubi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6"/>
          <p:cNvSpPr txBox="1"/>
          <p:nvPr/>
        </p:nvSpPr>
        <p:spPr>
          <a:xfrm>
            <a:off x="0" y="1931550"/>
            <a:ext cx="9144000" cy="64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800"/>
              </a:spcAft>
              <a:buNone/>
            </a:pPr>
            <a:r>
              <a:rPr lang="en" sz="4000">
                <a:latin typeface="Rubik"/>
                <a:ea typeface="Rubik"/>
                <a:cs typeface="Rubik"/>
                <a:sym typeface="Rubik"/>
              </a:rPr>
              <a:t>"I like your new haircut."</a:t>
            </a:r>
            <a:endParaRPr sz="4000">
              <a:latin typeface="Rubik"/>
              <a:ea typeface="Rubik"/>
              <a:cs typeface="Rubik"/>
              <a:sym typeface="Rubik"/>
            </a:endParaRPr>
          </a:p>
        </p:txBody>
      </p:sp>
      <p:pic>
        <p:nvPicPr>
          <p:cNvPr id="145" name="Google Shape;145;p16"/>
          <p:cNvPicPr preferRelativeResize="0"/>
          <p:nvPr/>
        </p:nvPicPr>
        <p:blipFill rotWithShape="1">
          <a:blip r:embed="rId3">
            <a:alphaModFix/>
          </a:blip>
          <a:srcRect l="-2609" t="-7816" r="-2598" b="-7816"/>
          <a:stretch/>
        </p:blipFill>
        <p:spPr>
          <a:xfrm>
            <a:off x="198825" y="190700"/>
            <a:ext cx="294540" cy="323700"/>
          </a:xfrm>
          <a:prstGeom prst="rect">
            <a:avLst/>
          </a:prstGeom>
          <a:noFill/>
          <a:ln>
            <a:noFill/>
          </a:ln>
        </p:spPr>
      </p:pic>
      <p:sp>
        <p:nvSpPr>
          <p:cNvPr id="146" name="Google Shape;146;p16"/>
          <p:cNvSpPr txBox="1"/>
          <p:nvPr/>
        </p:nvSpPr>
        <p:spPr>
          <a:xfrm>
            <a:off x="569575" y="190700"/>
            <a:ext cx="25119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WRAP UP: CROSSING THE LINE</a:t>
            </a:r>
            <a:endParaRPr sz="1200">
              <a:latin typeface="Rubik"/>
              <a:ea typeface="Rubik"/>
              <a:cs typeface="Rubik"/>
              <a:sym typeface="Rubi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7"/>
          <p:cNvSpPr txBox="1"/>
          <p:nvPr/>
        </p:nvSpPr>
        <p:spPr>
          <a:xfrm>
            <a:off x="0" y="1441050"/>
            <a:ext cx="9144000" cy="226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Rubik"/>
                <a:ea typeface="Rubik"/>
                <a:cs typeface="Rubik"/>
                <a:sym typeface="Rubik"/>
              </a:rPr>
              <a:t>"Thanks for the advice. Next </a:t>
            </a:r>
            <a:br>
              <a:rPr lang="en" sz="4000" dirty="0">
                <a:latin typeface="Rubik"/>
                <a:ea typeface="Rubik"/>
                <a:cs typeface="Rubik"/>
                <a:sym typeface="Rubik"/>
              </a:rPr>
            </a:br>
            <a:r>
              <a:rPr lang="en" sz="4000" dirty="0">
                <a:latin typeface="Rubik"/>
                <a:ea typeface="Rubik"/>
                <a:cs typeface="Rubik"/>
                <a:sym typeface="Rubik"/>
              </a:rPr>
              <a:t>time, would you mind telling me in </a:t>
            </a:r>
            <a:endParaRPr sz="4000" dirty="0">
              <a:latin typeface="Rubik"/>
              <a:ea typeface="Rubik"/>
              <a:cs typeface="Rubik"/>
              <a:sym typeface="Rubik"/>
            </a:endParaRPr>
          </a:p>
          <a:p>
            <a:pPr marL="0" lvl="0" indent="0" algn="ctr" rtl="0">
              <a:spcBef>
                <a:spcPts val="800"/>
              </a:spcBef>
              <a:spcAft>
                <a:spcPts val="800"/>
              </a:spcAft>
              <a:buNone/>
            </a:pPr>
            <a:r>
              <a:rPr lang="en" sz="4000" dirty="0">
                <a:latin typeface="Rubik"/>
                <a:ea typeface="Rubik"/>
                <a:cs typeface="Rubik"/>
                <a:sym typeface="Rubik"/>
              </a:rPr>
              <a:t>person rather than by texting?"</a:t>
            </a:r>
            <a:endParaRPr sz="4000" dirty="0">
              <a:latin typeface="Rubik"/>
              <a:ea typeface="Rubik"/>
              <a:cs typeface="Rubik"/>
              <a:sym typeface="Rubik"/>
            </a:endParaRPr>
          </a:p>
        </p:txBody>
      </p:sp>
      <p:pic>
        <p:nvPicPr>
          <p:cNvPr id="152" name="Google Shape;152;p17"/>
          <p:cNvPicPr preferRelativeResize="0"/>
          <p:nvPr/>
        </p:nvPicPr>
        <p:blipFill rotWithShape="1">
          <a:blip r:embed="rId3">
            <a:alphaModFix/>
          </a:blip>
          <a:srcRect l="-2609" t="-7816" r="-2598" b="-7816"/>
          <a:stretch/>
        </p:blipFill>
        <p:spPr>
          <a:xfrm>
            <a:off x="198825" y="190700"/>
            <a:ext cx="294540" cy="323700"/>
          </a:xfrm>
          <a:prstGeom prst="rect">
            <a:avLst/>
          </a:prstGeom>
          <a:noFill/>
          <a:ln>
            <a:noFill/>
          </a:ln>
        </p:spPr>
      </p:pic>
      <p:sp>
        <p:nvSpPr>
          <p:cNvPr id="153" name="Google Shape;153;p17"/>
          <p:cNvSpPr txBox="1"/>
          <p:nvPr/>
        </p:nvSpPr>
        <p:spPr>
          <a:xfrm>
            <a:off x="569575" y="190700"/>
            <a:ext cx="25119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WRAP UP: CROSSING THE LINE</a:t>
            </a:r>
            <a:endParaRPr sz="1200">
              <a:latin typeface="Rubik"/>
              <a:ea typeface="Rubik"/>
              <a:cs typeface="Rubik"/>
              <a:sym typeface="Rubi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p:nvPr/>
        </p:nvSpPr>
        <p:spPr>
          <a:xfrm>
            <a:off x="0" y="1931550"/>
            <a:ext cx="9144000" cy="64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Rubik"/>
                <a:ea typeface="Rubik"/>
                <a:cs typeface="Rubik"/>
                <a:sym typeface="Rubik"/>
              </a:rPr>
              <a:t>"Did you finish your </a:t>
            </a:r>
            <a:endParaRPr sz="4000">
              <a:latin typeface="Rubik"/>
              <a:ea typeface="Rubik"/>
              <a:cs typeface="Rubik"/>
              <a:sym typeface="Rubik"/>
            </a:endParaRPr>
          </a:p>
          <a:p>
            <a:pPr marL="0" lvl="0" indent="0" algn="ctr" rtl="0">
              <a:spcBef>
                <a:spcPts val="800"/>
              </a:spcBef>
              <a:spcAft>
                <a:spcPts val="800"/>
              </a:spcAft>
              <a:buNone/>
            </a:pPr>
            <a:r>
              <a:rPr lang="en" sz="4000">
                <a:latin typeface="Rubik"/>
                <a:ea typeface="Rubik"/>
                <a:cs typeface="Rubik"/>
                <a:sym typeface="Rubik"/>
              </a:rPr>
              <a:t>homework?"</a:t>
            </a:r>
            <a:endParaRPr sz="4000">
              <a:latin typeface="Rubik"/>
              <a:ea typeface="Rubik"/>
              <a:cs typeface="Rubik"/>
              <a:sym typeface="Rubik"/>
            </a:endParaRPr>
          </a:p>
        </p:txBody>
      </p:sp>
      <p:pic>
        <p:nvPicPr>
          <p:cNvPr id="159" name="Google Shape;159;p18"/>
          <p:cNvPicPr preferRelativeResize="0"/>
          <p:nvPr/>
        </p:nvPicPr>
        <p:blipFill rotWithShape="1">
          <a:blip r:embed="rId3">
            <a:alphaModFix/>
          </a:blip>
          <a:srcRect l="-2609" t="-7816" r="-2598" b="-7816"/>
          <a:stretch/>
        </p:blipFill>
        <p:spPr>
          <a:xfrm>
            <a:off x="198825" y="190700"/>
            <a:ext cx="294540" cy="323700"/>
          </a:xfrm>
          <a:prstGeom prst="rect">
            <a:avLst/>
          </a:prstGeom>
          <a:noFill/>
          <a:ln>
            <a:noFill/>
          </a:ln>
        </p:spPr>
      </p:pic>
      <p:sp>
        <p:nvSpPr>
          <p:cNvPr id="160" name="Google Shape;160;p18"/>
          <p:cNvSpPr txBox="1"/>
          <p:nvPr/>
        </p:nvSpPr>
        <p:spPr>
          <a:xfrm>
            <a:off x="569575" y="190700"/>
            <a:ext cx="25119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WRAP UP: CROSSING THE LINE</a:t>
            </a:r>
            <a:endParaRPr sz="1200">
              <a:latin typeface="Rubik"/>
              <a:ea typeface="Rubik"/>
              <a:cs typeface="Rubik"/>
              <a:sym typeface="Rubi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p:nvPr/>
        </p:nvSpPr>
        <p:spPr>
          <a:xfrm>
            <a:off x="0" y="1931550"/>
            <a:ext cx="9144000" cy="64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Rubik"/>
                <a:ea typeface="Rubik"/>
                <a:cs typeface="Rubik"/>
                <a:sym typeface="Rubik"/>
              </a:rPr>
              <a:t>“</a:t>
            </a:r>
            <a:r>
              <a:rPr lang="en-US" sz="4000" dirty="0">
                <a:latin typeface="Rubik"/>
                <a:ea typeface="Rubik"/>
                <a:cs typeface="Rubik"/>
                <a:sym typeface="Rubik"/>
              </a:rPr>
              <a:t>I can’t believe you like superhero shows. Only first-graders do.</a:t>
            </a:r>
            <a:r>
              <a:rPr lang="en" sz="4000" dirty="0">
                <a:latin typeface="Rubik"/>
                <a:ea typeface="Rubik"/>
                <a:cs typeface="Rubik"/>
                <a:sym typeface="Rubik"/>
              </a:rPr>
              <a:t>"</a:t>
            </a:r>
            <a:endParaRPr sz="4000" dirty="0">
              <a:latin typeface="Rubik"/>
              <a:ea typeface="Rubik"/>
              <a:cs typeface="Rubik"/>
              <a:sym typeface="Rubik"/>
            </a:endParaRPr>
          </a:p>
        </p:txBody>
      </p:sp>
      <p:pic>
        <p:nvPicPr>
          <p:cNvPr id="159" name="Google Shape;159;p18"/>
          <p:cNvPicPr preferRelativeResize="0"/>
          <p:nvPr/>
        </p:nvPicPr>
        <p:blipFill rotWithShape="1">
          <a:blip r:embed="rId3">
            <a:alphaModFix/>
          </a:blip>
          <a:srcRect l="-2609" t="-7816" r="-2598" b="-7816"/>
          <a:stretch/>
        </p:blipFill>
        <p:spPr>
          <a:xfrm>
            <a:off x="198825" y="190700"/>
            <a:ext cx="294540" cy="323700"/>
          </a:xfrm>
          <a:prstGeom prst="rect">
            <a:avLst/>
          </a:prstGeom>
          <a:noFill/>
          <a:ln>
            <a:noFill/>
          </a:ln>
        </p:spPr>
      </p:pic>
      <p:sp>
        <p:nvSpPr>
          <p:cNvPr id="160" name="Google Shape;160;p18"/>
          <p:cNvSpPr txBox="1"/>
          <p:nvPr/>
        </p:nvSpPr>
        <p:spPr>
          <a:xfrm>
            <a:off x="569575" y="190700"/>
            <a:ext cx="25119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WRAP UP: CROSSING THE LINE</a:t>
            </a:r>
            <a:endParaRPr sz="1200">
              <a:latin typeface="Rubik"/>
              <a:ea typeface="Rubik"/>
              <a:cs typeface="Rubik"/>
              <a:sym typeface="Rubik"/>
            </a:endParaRPr>
          </a:p>
        </p:txBody>
      </p:sp>
    </p:spTree>
    <p:extLst>
      <p:ext uri="{BB962C8B-B14F-4D97-AF65-F5344CB8AC3E}">
        <p14:creationId xmlns:p14="http://schemas.microsoft.com/office/powerpoint/2010/main" val="2262481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p:nvPr/>
        </p:nvSpPr>
        <p:spPr>
          <a:xfrm>
            <a:off x="0" y="1931550"/>
            <a:ext cx="9144000" cy="64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Rubik"/>
                <a:ea typeface="Rubik"/>
                <a:cs typeface="Rubik"/>
                <a:sym typeface="Rubik"/>
              </a:rPr>
              <a:t>“</a:t>
            </a:r>
            <a:r>
              <a:rPr lang="en-US" sz="4000" dirty="0">
                <a:latin typeface="Rubik"/>
                <a:ea typeface="Rubik"/>
                <a:cs typeface="Rubik"/>
                <a:sym typeface="Rubik"/>
              </a:rPr>
              <a:t>You are weird.</a:t>
            </a:r>
            <a:r>
              <a:rPr lang="en" sz="4000" dirty="0">
                <a:latin typeface="Rubik"/>
                <a:ea typeface="Rubik"/>
                <a:cs typeface="Rubik"/>
                <a:sym typeface="Rubik"/>
              </a:rPr>
              <a:t>"</a:t>
            </a:r>
            <a:endParaRPr sz="4000" dirty="0">
              <a:latin typeface="Rubik"/>
              <a:ea typeface="Rubik"/>
              <a:cs typeface="Rubik"/>
              <a:sym typeface="Rubik"/>
            </a:endParaRPr>
          </a:p>
        </p:txBody>
      </p:sp>
      <p:pic>
        <p:nvPicPr>
          <p:cNvPr id="159" name="Google Shape;159;p18"/>
          <p:cNvPicPr preferRelativeResize="0"/>
          <p:nvPr/>
        </p:nvPicPr>
        <p:blipFill rotWithShape="1">
          <a:blip r:embed="rId3">
            <a:alphaModFix/>
          </a:blip>
          <a:srcRect l="-2609" t="-7816" r="-2598" b="-7816"/>
          <a:stretch/>
        </p:blipFill>
        <p:spPr>
          <a:xfrm>
            <a:off x="198825" y="190700"/>
            <a:ext cx="294540" cy="323700"/>
          </a:xfrm>
          <a:prstGeom prst="rect">
            <a:avLst/>
          </a:prstGeom>
          <a:noFill/>
          <a:ln>
            <a:noFill/>
          </a:ln>
        </p:spPr>
      </p:pic>
      <p:sp>
        <p:nvSpPr>
          <p:cNvPr id="160" name="Google Shape;160;p18"/>
          <p:cNvSpPr txBox="1"/>
          <p:nvPr/>
        </p:nvSpPr>
        <p:spPr>
          <a:xfrm>
            <a:off x="569575" y="190700"/>
            <a:ext cx="25119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WRAP UP: CROSSING THE LINE</a:t>
            </a:r>
            <a:endParaRPr sz="1200">
              <a:latin typeface="Rubik"/>
              <a:ea typeface="Rubik"/>
              <a:cs typeface="Rubik"/>
              <a:sym typeface="Rubik"/>
            </a:endParaRPr>
          </a:p>
        </p:txBody>
      </p:sp>
    </p:spTree>
    <p:extLst>
      <p:ext uri="{BB962C8B-B14F-4D97-AF65-F5344CB8AC3E}">
        <p14:creationId xmlns:p14="http://schemas.microsoft.com/office/powerpoint/2010/main" val="2467051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p:nvPr/>
        </p:nvSpPr>
        <p:spPr>
          <a:xfrm>
            <a:off x="0" y="1931550"/>
            <a:ext cx="9144000" cy="64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Rubik"/>
                <a:ea typeface="Rubik"/>
                <a:cs typeface="Rubik"/>
                <a:sym typeface="Rubik"/>
              </a:rPr>
              <a:t>“</a:t>
            </a:r>
            <a:r>
              <a:rPr lang="en-US" sz="4000" dirty="0">
                <a:latin typeface="Rubik"/>
                <a:ea typeface="Rubik"/>
                <a:cs typeface="Rubik"/>
                <a:sym typeface="Rubik"/>
              </a:rPr>
              <a:t>Why are you wearing THAT shirt</a:t>
            </a:r>
            <a:r>
              <a:rPr lang="en" sz="4000" dirty="0">
                <a:latin typeface="Rubik"/>
                <a:ea typeface="Rubik"/>
                <a:cs typeface="Rubik"/>
                <a:sym typeface="Rubik"/>
              </a:rPr>
              <a:t>?"</a:t>
            </a:r>
            <a:endParaRPr sz="4000" dirty="0">
              <a:latin typeface="Rubik"/>
              <a:ea typeface="Rubik"/>
              <a:cs typeface="Rubik"/>
              <a:sym typeface="Rubik"/>
            </a:endParaRPr>
          </a:p>
        </p:txBody>
      </p:sp>
      <p:pic>
        <p:nvPicPr>
          <p:cNvPr id="159" name="Google Shape;159;p18"/>
          <p:cNvPicPr preferRelativeResize="0"/>
          <p:nvPr/>
        </p:nvPicPr>
        <p:blipFill rotWithShape="1">
          <a:blip r:embed="rId3">
            <a:alphaModFix/>
          </a:blip>
          <a:srcRect l="-2609" t="-7816" r="-2598" b="-7816"/>
          <a:stretch/>
        </p:blipFill>
        <p:spPr>
          <a:xfrm>
            <a:off x="198825" y="190700"/>
            <a:ext cx="294540" cy="323700"/>
          </a:xfrm>
          <a:prstGeom prst="rect">
            <a:avLst/>
          </a:prstGeom>
          <a:noFill/>
          <a:ln>
            <a:noFill/>
          </a:ln>
        </p:spPr>
      </p:pic>
      <p:sp>
        <p:nvSpPr>
          <p:cNvPr id="160" name="Google Shape;160;p18"/>
          <p:cNvSpPr txBox="1"/>
          <p:nvPr/>
        </p:nvSpPr>
        <p:spPr>
          <a:xfrm>
            <a:off x="569575" y="190700"/>
            <a:ext cx="25119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WRAP UP: CROSSING THE LINE</a:t>
            </a:r>
            <a:endParaRPr sz="1200">
              <a:latin typeface="Rubik"/>
              <a:ea typeface="Rubik"/>
              <a:cs typeface="Rubik"/>
              <a:sym typeface="Rubik"/>
            </a:endParaRPr>
          </a:p>
        </p:txBody>
      </p:sp>
    </p:spTree>
    <p:extLst>
      <p:ext uri="{BB962C8B-B14F-4D97-AF65-F5344CB8AC3E}">
        <p14:creationId xmlns:p14="http://schemas.microsoft.com/office/powerpoint/2010/main" val="2333726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19"/>
          <p:cNvPicPr preferRelativeResize="0"/>
          <p:nvPr/>
        </p:nvPicPr>
        <p:blipFill>
          <a:blip r:embed="rId3">
            <a:alphaModFix/>
          </a:blip>
          <a:stretch>
            <a:fillRect/>
          </a:stretch>
        </p:blipFill>
        <p:spPr>
          <a:xfrm>
            <a:off x="2728475" y="1861515"/>
            <a:ext cx="3429450" cy="1153410"/>
          </a:xfrm>
          <a:prstGeom prst="rect">
            <a:avLst/>
          </a:prstGeom>
          <a:noFill/>
          <a:ln>
            <a:noFill/>
          </a:ln>
        </p:spPr>
      </p:pic>
      <p:pic>
        <p:nvPicPr>
          <p:cNvPr id="166" name="Google Shape;166;p19"/>
          <p:cNvPicPr preferRelativeResize="0"/>
          <p:nvPr/>
        </p:nvPicPr>
        <p:blipFill rotWithShape="1">
          <a:blip r:embed="rId4">
            <a:alphaModFix/>
          </a:blip>
          <a:srcRect/>
          <a:stretch/>
        </p:blipFill>
        <p:spPr>
          <a:xfrm rot="-1280757">
            <a:off x="2919549" y="2036290"/>
            <a:ext cx="465150" cy="604351"/>
          </a:xfrm>
          <a:prstGeom prst="rect">
            <a:avLst/>
          </a:prstGeom>
          <a:noFill/>
          <a:ln>
            <a:noFill/>
          </a:ln>
        </p:spPr>
      </p:pic>
      <p:pic>
        <p:nvPicPr>
          <p:cNvPr id="167" name="Google Shape;167;p19"/>
          <p:cNvPicPr preferRelativeResize="0"/>
          <p:nvPr/>
        </p:nvPicPr>
        <p:blipFill rotWithShape="1">
          <a:blip r:embed="rId4">
            <a:alphaModFix/>
          </a:blip>
          <a:srcRect/>
          <a:stretch/>
        </p:blipFill>
        <p:spPr>
          <a:xfrm rot="9427676">
            <a:off x="5501649" y="2136049"/>
            <a:ext cx="465150" cy="6043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4" name="Google Shape;44;p6"/>
          <p:cNvPicPr preferRelativeResize="0"/>
          <p:nvPr/>
        </p:nvPicPr>
        <p:blipFill rotWithShape="1">
          <a:blip r:embed="rId3">
            <a:alphaModFix/>
          </a:blip>
          <a:srcRect/>
          <a:stretch/>
        </p:blipFill>
        <p:spPr>
          <a:xfrm>
            <a:off x="181878" y="177026"/>
            <a:ext cx="323719" cy="323700"/>
          </a:xfrm>
          <a:prstGeom prst="rect">
            <a:avLst/>
          </a:prstGeom>
          <a:noFill/>
          <a:ln>
            <a:noFill/>
          </a:ln>
        </p:spPr>
      </p:pic>
      <p:sp>
        <p:nvSpPr>
          <p:cNvPr id="45" name="Google Shape;45;p6"/>
          <p:cNvSpPr txBox="1"/>
          <p:nvPr/>
        </p:nvSpPr>
        <p:spPr>
          <a:xfrm>
            <a:off x="507950" y="190700"/>
            <a:ext cx="27471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WARM UP: CLASS DISCUSSION</a:t>
            </a:r>
            <a:endParaRPr sz="1200">
              <a:latin typeface="Rubik"/>
              <a:ea typeface="Rubik"/>
              <a:cs typeface="Rubik"/>
              <a:sym typeface="Rubik"/>
            </a:endParaRPr>
          </a:p>
        </p:txBody>
      </p:sp>
      <p:sp>
        <p:nvSpPr>
          <p:cNvPr id="46" name="Google Shape;46;p6"/>
          <p:cNvSpPr/>
          <p:nvPr/>
        </p:nvSpPr>
        <p:spPr>
          <a:xfrm>
            <a:off x="1068424" y="1495300"/>
            <a:ext cx="605400" cy="621300"/>
          </a:xfrm>
          <a:prstGeom prst="ellipse">
            <a:avLst/>
          </a:prstGeom>
          <a:solidFill>
            <a:srgbClr val="683F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a:solidFill>
                  <a:srgbClr val="FFFFFF"/>
                </a:solidFill>
                <a:latin typeface="Rubik"/>
                <a:ea typeface="Rubik"/>
                <a:cs typeface="Rubik"/>
                <a:sym typeface="Rubik"/>
              </a:rPr>
              <a:t>1</a:t>
            </a:r>
            <a:endParaRPr sz="3000">
              <a:latin typeface="Rubik"/>
              <a:ea typeface="Rubik"/>
              <a:cs typeface="Rubik"/>
              <a:sym typeface="Rubik"/>
            </a:endParaRPr>
          </a:p>
        </p:txBody>
      </p:sp>
      <p:sp>
        <p:nvSpPr>
          <p:cNvPr id="47" name="Google Shape;47;p6"/>
          <p:cNvSpPr/>
          <p:nvPr/>
        </p:nvSpPr>
        <p:spPr>
          <a:xfrm>
            <a:off x="3179533" y="1495300"/>
            <a:ext cx="605400" cy="621300"/>
          </a:xfrm>
          <a:prstGeom prst="ellipse">
            <a:avLst/>
          </a:prstGeom>
          <a:solidFill>
            <a:srgbClr val="683F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a:solidFill>
                  <a:srgbClr val="FFFFFF"/>
                </a:solidFill>
                <a:latin typeface="Rubik"/>
                <a:ea typeface="Rubik"/>
                <a:cs typeface="Rubik"/>
                <a:sym typeface="Rubik"/>
              </a:rPr>
              <a:t>2</a:t>
            </a:r>
            <a:endParaRPr sz="3000">
              <a:latin typeface="Rubik"/>
              <a:ea typeface="Rubik"/>
              <a:cs typeface="Rubik"/>
              <a:sym typeface="Rubik"/>
            </a:endParaRPr>
          </a:p>
        </p:txBody>
      </p:sp>
      <p:sp>
        <p:nvSpPr>
          <p:cNvPr id="48" name="Google Shape;48;p6"/>
          <p:cNvSpPr/>
          <p:nvPr/>
        </p:nvSpPr>
        <p:spPr>
          <a:xfrm>
            <a:off x="5290641" y="1495300"/>
            <a:ext cx="605400" cy="621300"/>
          </a:xfrm>
          <a:prstGeom prst="ellipse">
            <a:avLst/>
          </a:prstGeom>
          <a:solidFill>
            <a:srgbClr val="683F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a:solidFill>
                  <a:srgbClr val="FFFFFF"/>
                </a:solidFill>
                <a:latin typeface="Rubik"/>
                <a:ea typeface="Rubik"/>
                <a:cs typeface="Rubik"/>
                <a:sym typeface="Rubik"/>
              </a:rPr>
              <a:t>3</a:t>
            </a:r>
            <a:endParaRPr sz="3000">
              <a:latin typeface="Rubik"/>
              <a:ea typeface="Rubik"/>
              <a:cs typeface="Rubik"/>
              <a:sym typeface="Rubik"/>
            </a:endParaRPr>
          </a:p>
        </p:txBody>
      </p:sp>
      <p:sp>
        <p:nvSpPr>
          <p:cNvPr id="49" name="Google Shape;49;p6"/>
          <p:cNvSpPr/>
          <p:nvPr/>
        </p:nvSpPr>
        <p:spPr>
          <a:xfrm>
            <a:off x="7401750" y="1495300"/>
            <a:ext cx="605400" cy="621300"/>
          </a:xfrm>
          <a:prstGeom prst="ellipse">
            <a:avLst/>
          </a:prstGeom>
          <a:solidFill>
            <a:srgbClr val="683F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a:solidFill>
                  <a:srgbClr val="FFFFFF"/>
                </a:solidFill>
                <a:latin typeface="Rubik"/>
                <a:ea typeface="Rubik"/>
                <a:cs typeface="Rubik"/>
                <a:sym typeface="Rubik"/>
              </a:rPr>
              <a:t>4</a:t>
            </a:r>
            <a:endParaRPr sz="3000">
              <a:latin typeface="Rubik"/>
              <a:ea typeface="Rubik"/>
              <a:cs typeface="Rubik"/>
              <a:sym typeface="Rubik"/>
            </a:endParaRPr>
          </a:p>
        </p:txBody>
      </p:sp>
      <p:sp>
        <p:nvSpPr>
          <p:cNvPr id="50" name="Google Shape;50;p6"/>
          <p:cNvSpPr txBox="1"/>
          <p:nvPr/>
        </p:nvSpPr>
        <p:spPr>
          <a:xfrm>
            <a:off x="0" y="609550"/>
            <a:ext cx="9144000" cy="64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800"/>
              </a:spcAft>
              <a:buNone/>
            </a:pPr>
            <a:r>
              <a:rPr lang="en" sz="3000">
                <a:latin typeface="Rubik"/>
                <a:ea typeface="Rubik"/>
                <a:cs typeface="Rubik"/>
                <a:sym typeface="Rubik"/>
              </a:rPr>
              <a:t>Which emoji fits?</a:t>
            </a:r>
            <a:endParaRPr sz="1800">
              <a:latin typeface="Lato"/>
              <a:ea typeface="Lato"/>
              <a:cs typeface="Lato"/>
              <a:sym typeface="Lato"/>
            </a:endParaRPr>
          </a:p>
        </p:txBody>
      </p:sp>
      <p:pic>
        <p:nvPicPr>
          <p:cNvPr id="51" name="Google Shape;51;p6"/>
          <p:cNvPicPr preferRelativeResize="0"/>
          <p:nvPr/>
        </p:nvPicPr>
        <p:blipFill>
          <a:blip r:embed="rId4">
            <a:alphaModFix/>
          </a:blip>
          <a:stretch>
            <a:fillRect/>
          </a:stretch>
        </p:blipFill>
        <p:spPr>
          <a:xfrm>
            <a:off x="674425" y="2529888"/>
            <a:ext cx="1393400" cy="1393399"/>
          </a:xfrm>
          <a:prstGeom prst="rect">
            <a:avLst/>
          </a:prstGeom>
          <a:noFill/>
          <a:ln>
            <a:noFill/>
          </a:ln>
        </p:spPr>
      </p:pic>
      <p:pic>
        <p:nvPicPr>
          <p:cNvPr id="52" name="Google Shape;52;p6"/>
          <p:cNvPicPr preferRelativeResize="0"/>
          <p:nvPr/>
        </p:nvPicPr>
        <p:blipFill>
          <a:blip r:embed="rId5">
            <a:alphaModFix/>
          </a:blip>
          <a:stretch>
            <a:fillRect/>
          </a:stretch>
        </p:blipFill>
        <p:spPr>
          <a:xfrm>
            <a:off x="2785525" y="2529888"/>
            <a:ext cx="1393399" cy="1393399"/>
          </a:xfrm>
          <a:prstGeom prst="rect">
            <a:avLst/>
          </a:prstGeom>
          <a:noFill/>
          <a:ln>
            <a:noFill/>
          </a:ln>
        </p:spPr>
      </p:pic>
      <p:pic>
        <p:nvPicPr>
          <p:cNvPr id="53" name="Google Shape;53;p6"/>
          <p:cNvPicPr preferRelativeResize="0"/>
          <p:nvPr/>
        </p:nvPicPr>
        <p:blipFill>
          <a:blip r:embed="rId6">
            <a:alphaModFix/>
          </a:blip>
          <a:stretch>
            <a:fillRect/>
          </a:stretch>
        </p:blipFill>
        <p:spPr>
          <a:xfrm>
            <a:off x="4893525" y="2529888"/>
            <a:ext cx="1393399" cy="1393399"/>
          </a:xfrm>
          <a:prstGeom prst="rect">
            <a:avLst/>
          </a:prstGeom>
          <a:noFill/>
          <a:ln>
            <a:noFill/>
          </a:ln>
        </p:spPr>
      </p:pic>
      <p:pic>
        <p:nvPicPr>
          <p:cNvPr id="54" name="Google Shape;54;p6"/>
          <p:cNvPicPr preferRelativeResize="0"/>
          <p:nvPr/>
        </p:nvPicPr>
        <p:blipFill>
          <a:blip r:embed="rId7">
            <a:alphaModFix/>
          </a:blip>
          <a:stretch>
            <a:fillRect/>
          </a:stretch>
        </p:blipFill>
        <p:spPr>
          <a:xfrm>
            <a:off x="7001513" y="2529888"/>
            <a:ext cx="1405875" cy="1405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7"/>
          <p:cNvSpPr txBox="1"/>
          <p:nvPr/>
        </p:nvSpPr>
        <p:spPr>
          <a:xfrm>
            <a:off x="507950" y="190700"/>
            <a:ext cx="27471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WARM UP: CLASS DISCUSSION</a:t>
            </a:r>
            <a:endParaRPr sz="1200">
              <a:latin typeface="Rubik"/>
              <a:ea typeface="Rubik"/>
              <a:cs typeface="Rubik"/>
              <a:sym typeface="Rubik"/>
            </a:endParaRPr>
          </a:p>
        </p:txBody>
      </p:sp>
      <p:pic>
        <p:nvPicPr>
          <p:cNvPr id="60" name="Google Shape;60;p7"/>
          <p:cNvPicPr preferRelativeResize="0"/>
          <p:nvPr/>
        </p:nvPicPr>
        <p:blipFill rotWithShape="1">
          <a:blip r:embed="rId3">
            <a:alphaModFix/>
          </a:blip>
          <a:srcRect/>
          <a:stretch/>
        </p:blipFill>
        <p:spPr>
          <a:xfrm>
            <a:off x="181878" y="177026"/>
            <a:ext cx="323719" cy="323700"/>
          </a:xfrm>
          <a:prstGeom prst="rect">
            <a:avLst/>
          </a:prstGeom>
          <a:noFill/>
          <a:ln>
            <a:noFill/>
          </a:ln>
        </p:spPr>
      </p:pic>
      <p:sp>
        <p:nvSpPr>
          <p:cNvPr id="61" name="Google Shape;61;p7"/>
          <p:cNvSpPr txBox="1"/>
          <p:nvPr/>
        </p:nvSpPr>
        <p:spPr>
          <a:xfrm>
            <a:off x="0" y="609550"/>
            <a:ext cx="9144000" cy="64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800"/>
              </a:spcAft>
              <a:buNone/>
            </a:pPr>
            <a:r>
              <a:rPr lang="en" sz="3000">
                <a:latin typeface="Rubik"/>
                <a:ea typeface="Rubik"/>
                <a:cs typeface="Rubik"/>
                <a:sym typeface="Rubik"/>
              </a:rPr>
              <a:t>Hello.</a:t>
            </a:r>
            <a:endParaRPr sz="1800">
              <a:latin typeface="Lato"/>
              <a:ea typeface="Lato"/>
              <a:cs typeface="Lato"/>
              <a:sym typeface="Lato"/>
            </a:endParaRPr>
          </a:p>
        </p:txBody>
      </p:sp>
      <p:sp>
        <p:nvSpPr>
          <p:cNvPr id="62" name="Google Shape;62;p7"/>
          <p:cNvSpPr/>
          <p:nvPr/>
        </p:nvSpPr>
        <p:spPr>
          <a:xfrm>
            <a:off x="1068424" y="1495300"/>
            <a:ext cx="605400" cy="621300"/>
          </a:xfrm>
          <a:prstGeom prst="ellipse">
            <a:avLst/>
          </a:prstGeom>
          <a:solidFill>
            <a:srgbClr val="683F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a:solidFill>
                  <a:srgbClr val="FFFFFF"/>
                </a:solidFill>
                <a:latin typeface="Rubik"/>
                <a:ea typeface="Rubik"/>
                <a:cs typeface="Rubik"/>
                <a:sym typeface="Rubik"/>
              </a:rPr>
              <a:t>1</a:t>
            </a:r>
            <a:endParaRPr sz="3000">
              <a:latin typeface="Rubik"/>
              <a:ea typeface="Rubik"/>
              <a:cs typeface="Rubik"/>
              <a:sym typeface="Rubik"/>
            </a:endParaRPr>
          </a:p>
        </p:txBody>
      </p:sp>
      <p:sp>
        <p:nvSpPr>
          <p:cNvPr id="63" name="Google Shape;63;p7"/>
          <p:cNvSpPr/>
          <p:nvPr/>
        </p:nvSpPr>
        <p:spPr>
          <a:xfrm>
            <a:off x="3179533" y="1495300"/>
            <a:ext cx="605400" cy="621300"/>
          </a:xfrm>
          <a:prstGeom prst="ellipse">
            <a:avLst/>
          </a:prstGeom>
          <a:solidFill>
            <a:srgbClr val="683F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a:solidFill>
                  <a:srgbClr val="FFFFFF"/>
                </a:solidFill>
                <a:latin typeface="Rubik"/>
                <a:ea typeface="Rubik"/>
                <a:cs typeface="Rubik"/>
                <a:sym typeface="Rubik"/>
              </a:rPr>
              <a:t>2</a:t>
            </a:r>
            <a:endParaRPr sz="3000">
              <a:latin typeface="Rubik"/>
              <a:ea typeface="Rubik"/>
              <a:cs typeface="Rubik"/>
              <a:sym typeface="Rubik"/>
            </a:endParaRPr>
          </a:p>
        </p:txBody>
      </p:sp>
      <p:sp>
        <p:nvSpPr>
          <p:cNvPr id="64" name="Google Shape;64;p7"/>
          <p:cNvSpPr/>
          <p:nvPr/>
        </p:nvSpPr>
        <p:spPr>
          <a:xfrm>
            <a:off x="5290641" y="1495300"/>
            <a:ext cx="605400" cy="621300"/>
          </a:xfrm>
          <a:prstGeom prst="ellipse">
            <a:avLst/>
          </a:prstGeom>
          <a:solidFill>
            <a:srgbClr val="683F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a:solidFill>
                  <a:srgbClr val="FFFFFF"/>
                </a:solidFill>
                <a:latin typeface="Rubik"/>
                <a:ea typeface="Rubik"/>
                <a:cs typeface="Rubik"/>
                <a:sym typeface="Rubik"/>
              </a:rPr>
              <a:t>3</a:t>
            </a:r>
            <a:endParaRPr sz="3000">
              <a:latin typeface="Rubik"/>
              <a:ea typeface="Rubik"/>
              <a:cs typeface="Rubik"/>
              <a:sym typeface="Rubik"/>
            </a:endParaRPr>
          </a:p>
        </p:txBody>
      </p:sp>
      <p:sp>
        <p:nvSpPr>
          <p:cNvPr id="65" name="Google Shape;65;p7"/>
          <p:cNvSpPr/>
          <p:nvPr/>
        </p:nvSpPr>
        <p:spPr>
          <a:xfrm>
            <a:off x="7401750" y="1495300"/>
            <a:ext cx="605400" cy="621300"/>
          </a:xfrm>
          <a:prstGeom prst="ellipse">
            <a:avLst/>
          </a:prstGeom>
          <a:solidFill>
            <a:srgbClr val="683F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a:solidFill>
                  <a:srgbClr val="FFFFFF"/>
                </a:solidFill>
                <a:latin typeface="Rubik"/>
                <a:ea typeface="Rubik"/>
                <a:cs typeface="Rubik"/>
                <a:sym typeface="Rubik"/>
              </a:rPr>
              <a:t>4</a:t>
            </a:r>
            <a:endParaRPr sz="3000">
              <a:latin typeface="Rubik"/>
              <a:ea typeface="Rubik"/>
              <a:cs typeface="Rubik"/>
              <a:sym typeface="Rubik"/>
            </a:endParaRPr>
          </a:p>
        </p:txBody>
      </p:sp>
      <p:pic>
        <p:nvPicPr>
          <p:cNvPr id="66" name="Google Shape;66;p7"/>
          <p:cNvPicPr preferRelativeResize="0"/>
          <p:nvPr/>
        </p:nvPicPr>
        <p:blipFill>
          <a:blip r:embed="rId4">
            <a:alphaModFix/>
          </a:blip>
          <a:stretch>
            <a:fillRect/>
          </a:stretch>
        </p:blipFill>
        <p:spPr>
          <a:xfrm>
            <a:off x="674425" y="2529888"/>
            <a:ext cx="1393400" cy="1393399"/>
          </a:xfrm>
          <a:prstGeom prst="rect">
            <a:avLst/>
          </a:prstGeom>
          <a:noFill/>
          <a:ln>
            <a:noFill/>
          </a:ln>
        </p:spPr>
      </p:pic>
      <p:pic>
        <p:nvPicPr>
          <p:cNvPr id="67" name="Google Shape;67;p7"/>
          <p:cNvPicPr preferRelativeResize="0"/>
          <p:nvPr/>
        </p:nvPicPr>
        <p:blipFill>
          <a:blip r:embed="rId5">
            <a:alphaModFix/>
          </a:blip>
          <a:stretch>
            <a:fillRect/>
          </a:stretch>
        </p:blipFill>
        <p:spPr>
          <a:xfrm>
            <a:off x="2785525" y="2529888"/>
            <a:ext cx="1393399" cy="1393399"/>
          </a:xfrm>
          <a:prstGeom prst="rect">
            <a:avLst/>
          </a:prstGeom>
          <a:noFill/>
          <a:ln>
            <a:noFill/>
          </a:ln>
        </p:spPr>
      </p:pic>
      <p:pic>
        <p:nvPicPr>
          <p:cNvPr id="68" name="Google Shape;68;p7"/>
          <p:cNvPicPr preferRelativeResize="0"/>
          <p:nvPr/>
        </p:nvPicPr>
        <p:blipFill>
          <a:blip r:embed="rId6">
            <a:alphaModFix/>
          </a:blip>
          <a:stretch>
            <a:fillRect/>
          </a:stretch>
        </p:blipFill>
        <p:spPr>
          <a:xfrm>
            <a:off x="4893525" y="2529888"/>
            <a:ext cx="1393399" cy="1393399"/>
          </a:xfrm>
          <a:prstGeom prst="rect">
            <a:avLst/>
          </a:prstGeom>
          <a:noFill/>
          <a:ln>
            <a:noFill/>
          </a:ln>
        </p:spPr>
      </p:pic>
      <p:pic>
        <p:nvPicPr>
          <p:cNvPr id="69" name="Google Shape;69;p7"/>
          <p:cNvPicPr preferRelativeResize="0"/>
          <p:nvPr/>
        </p:nvPicPr>
        <p:blipFill>
          <a:blip r:embed="rId7">
            <a:alphaModFix/>
          </a:blip>
          <a:stretch>
            <a:fillRect/>
          </a:stretch>
        </p:blipFill>
        <p:spPr>
          <a:xfrm>
            <a:off x="7001513" y="2529888"/>
            <a:ext cx="1405875" cy="1405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8"/>
          <p:cNvSpPr txBox="1"/>
          <p:nvPr/>
        </p:nvSpPr>
        <p:spPr>
          <a:xfrm>
            <a:off x="887850" y="2187300"/>
            <a:ext cx="7368300" cy="768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400">
                <a:latin typeface="Lato"/>
                <a:ea typeface="Lato"/>
                <a:cs typeface="Lato"/>
                <a:sym typeface="Lato"/>
              </a:rPr>
              <a:t>To understand something based on your point of view</a:t>
            </a:r>
            <a:endParaRPr sz="2400">
              <a:latin typeface="Lato"/>
              <a:ea typeface="Lato"/>
              <a:cs typeface="Lato"/>
              <a:sym typeface="Lato"/>
            </a:endParaRPr>
          </a:p>
        </p:txBody>
      </p:sp>
      <p:sp>
        <p:nvSpPr>
          <p:cNvPr id="75" name="Google Shape;75;p8"/>
          <p:cNvSpPr txBox="1"/>
          <p:nvPr/>
        </p:nvSpPr>
        <p:spPr>
          <a:xfrm>
            <a:off x="887850" y="1020500"/>
            <a:ext cx="5545200" cy="6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4000">
                <a:latin typeface="Rubik"/>
                <a:ea typeface="Rubik"/>
                <a:cs typeface="Rubik"/>
                <a:sym typeface="Rubik"/>
              </a:rPr>
              <a:t>Interpret</a:t>
            </a:r>
            <a:endParaRPr sz="4000">
              <a:latin typeface="Rubik"/>
              <a:ea typeface="Rubik"/>
              <a:cs typeface="Rubik"/>
              <a:sym typeface="Rubik"/>
            </a:endParaRPr>
          </a:p>
        </p:txBody>
      </p:sp>
      <p:pic>
        <p:nvPicPr>
          <p:cNvPr id="76" name="Google Shape;76;p8"/>
          <p:cNvPicPr preferRelativeResize="0"/>
          <p:nvPr/>
        </p:nvPicPr>
        <p:blipFill>
          <a:blip r:embed="rId3">
            <a:alphaModFix/>
          </a:blip>
          <a:stretch>
            <a:fillRect/>
          </a:stretch>
        </p:blipFill>
        <p:spPr>
          <a:xfrm>
            <a:off x="661111" y="1475525"/>
            <a:ext cx="2857490" cy="581025"/>
          </a:xfrm>
          <a:prstGeom prst="rect">
            <a:avLst/>
          </a:prstGeom>
          <a:noFill/>
          <a:ln>
            <a:noFill/>
          </a:ln>
        </p:spPr>
      </p:pic>
      <p:pic>
        <p:nvPicPr>
          <p:cNvPr id="77" name="Google Shape;77;p8"/>
          <p:cNvPicPr preferRelativeResize="0"/>
          <p:nvPr/>
        </p:nvPicPr>
        <p:blipFill rotWithShape="1">
          <a:blip r:embed="rId4">
            <a:alphaModFix/>
          </a:blip>
          <a:srcRect l="39" r="29"/>
          <a:stretch/>
        </p:blipFill>
        <p:spPr>
          <a:xfrm>
            <a:off x="198825" y="190700"/>
            <a:ext cx="294540" cy="323700"/>
          </a:xfrm>
          <a:prstGeom prst="rect">
            <a:avLst/>
          </a:prstGeom>
          <a:noFill/>
          <a:ln>
            <a:noFill/>
          </a:ln>
        </p:spPr>
      </p:pic>
      <p:sp>
        <p:nvSpPr>
          <p:cNvPr id="78" name="Google Shape;78;p8"/>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KEY VOCABULARY</a:t>
            </a:r>
            <a:endParaRPr sz="1200">
              <a:latin typeface="Rubik"/>
              <a:ea typeface="Rubik"/>
              <a:cs typeface="Rubik"/>
              <a:sym typeface="Rubi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Google Shape;26;p4"/>
          <p:cNvSpPr txBox="1"/>
          <p:nvPr/>
        </p:nvSpPr>
        <p:spPr>
          <a:xfrm>
            <a:off x="-175" y="627725"/>
            <a:ext cx="9144000" cy="3061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6900"/>
              </a:buClr>
              <a:buSzPts val="2000"/>
              <a:buFont typeface="Lato"/>
              <a:buNone/>
            </a:pPr>
            <a:r>
              <a:rPr lang="en" sz="3000">
                <a:latin typeface="Rubik"/>
                <a:ea typeface="Rubik"/>
                <a:cs typeface="Rubik"/>
                <a:sym typeface="Rubik"/>
              </a:rPr>
              <a:t>Essential Question</a:t>
            </a:r>
            <a:endParaRPr sz="3000" b="0" i="0" u="none" strike="noStrike" cap="none">
              <a:latin typeface="Lato"/>
              <a:ea typeface="Lato"/>
              <a:cs typeface="Lato"/>
              <a:sym typeface="Lato"/>
            </a:endParaRPr>
          </a:p>
          <a:p>
            <a:pPr marL="0" marR="0" lvl="0" indent="0" algn="ctr" rtl="0">
              <a:lnSpc>
                <a:spcPct val="110000"/>
              </a:lnSpc>
              <a:spcBef>
                <a:spcPts val="0"/>
              </a:spcBef>
              <a:spcAft>
                <a:spcPts val="0"/>
              </a:spcAft>
              <a:buClr>
                <a:srgbClr val="FF8855"/>
              </a:buClr>
              <a:buSzPts val="1600"/>
              <a:buFont typeface="Lato"/>
              <a:buNone/>
            </a:pPr>
            <a:br>
              <a:rPr lang="en" sz="2400" b="1">
                <a:solidFill>
                  <a:srgbClr val="44AA00"/>
                </a:solidFill>
                <a:latin typeface="Indie Flower"/>
                <a:ea typeface="Indie Flower"/>
                <a:cs typeface="Indie Flower"/>
                <a:sym typeface="Indie Flower"/>
              </a:rPr>
            </a:br>
            <a:r>
              <a:rPr lang="en" sz="2200" b="1">
                <a:solidFill>
                  <a:srgbClr val="683FF2"/>
                </a:solidFill>
                <a:latin typeface="Indie Flower"/>
                <a:ea typeface="Indie Flower"/>
                <a:cs typeface="Indie Flower"/>
                <a:sym typeface="Indie Flower"/>
              </a:rPr>
              <a:t>What should you do when someone uses mean or </a:t>
            </a:r>
            <a:endParaRPr sz="2200" b="1">
              <a:solidFill>
                <a:srgbClr val="683FF2"/>
              </a:solidFill>
              <a:latin typeface="Indie Flower"/>
              <a:ea typeface="Indie Flower"/>
              <a:cs typeface="Indie Flower"/>
              <a:sym typeface="Indie Flower"/>
            </a:endParaRPr>
          </a:p>
          <a:p>
            <a:pPr marL="0" marR="0" lvl="0" indent="0" algn="ctr" rtl="0">
              <a:lnSpc>
                <a:spcPct val="110000"/>
              </a:lnSpc>
              <a:spcBef>
                <a:spcPts val="0"/>
              </a:spcBef>
              <a:spcAft>
                <a:spcPts val="0"/>
              </a:spcAft>
              <a:buClr>
                <a:srgbClr val="FF8855"/>
              </a:buClr>
              <a:buSzPts val="1600"/>
              <a:buFont typeface="Lato"/>
              <a:buNone/>
            </a:pPr>
            <a:r>
              <a:rPr lang="en" sz="2200" b="1">
                <a:solidFill>
                  <a:srgbClr val="683FF2"/>
                </a:solidFill>
                <a:latin typeface="Indie Flower"/>
                <a:ea typeface="Indie Flower"/>
                <a:cs typeface="Indie Flower"/>
                <a:sym typeface="Indie Flower"/>
              </a:rPr>
              <a:t>hurtful language on the internet?</a:t>
            </a:r>
            <a:endParaRPr sz="2200" b="1" i="0" u="none" strike="noStrike" cap="none">
              <a:solidFill>
                <a:srgbClr val="683FF2"/>
              </a:solidFill>
              <a:latin typeface="Indie Flower"/>
              <a:ea typeface="Indie Flower"/>
              <a:cs typeface="Indie Flower"/>
              <a:sym typeface="Indie Flower"/>
            </a:endParaRPr>
          </a:p>
        </p:txBody>
      </p:sp>
      <p:pic>
        <p:nvPicPr>
          <p:cNvPr id="27" name="Google Shape;27;p4"/>
          <p:cNvPicPr preferRelativeResize="0"/>
          <p:nvPr/>
        </p:nvPicPr>
        <p:blipFill rotWithShape="1">
          <a:blip r:embed="rId3">
            <a:alphaModFix/>
          </a:blip>
          <a:srcRect/>
          <a:stretch/>
        </p:blipFill>
        <p:spPr>
          <a:xfrm>
            <a:off x="1412075" y="2126550"/>
            <a:ext cx="228625" cy="297050"/>
          </a:xfrm>
          <a:prstGeom prst="rect">
            <a:avLst/>
          </a:prstGeom>
          <a:noFill/>
          <a:ln>
            <a:noFill/>
          </a:ln>
        </p:spPr>
      </p:pic>
      <p:pic>
        <p:nvPicPr>
          <p:cNvPr id="28" name="Google Shape;28;p4"/>
          <p:cNvPicPr preferRelativeResize="0"/>
          <p:nvPr/>
        </p:nvPicPr>
        <p:blipFill rotWithShape="1">
          <a:blip r:embed="rId3">
            <a:alphaModFix/>
          </a:blip>
          <a:srcRect/>
          <a:stretch/>
        </p:blipFill>
        <p:spPr>
          <a:xfrm rot="-9900002">
            <a:off x="6362250" y="2794375"/>
            <a:ext cx="228625" cy="297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0"/>
          <p:cNvSpPr txBox="1"/>
          <p:nvPr/>
        </p:nvSpPr>
        <p:spPr>
          <a:xfrm>
            <a:off x="507950"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WATCH + ANALYZE</a:t>
            </a:r>
            <a:endParaRPr sz="1200">
              <a:latin typeface="Rubik"/>
              <a:ea typeface="Rubik"/>
              <a:cs typeface="Rubik"/>
              <a:sym typeface="Rubik"/>
            </a:endParaRPr>
          </a:p>
        </p:txBody>
      </p:sp>
      <p:pic>
        <p:nvPicPr>
          <p:cNvPr id="94" name="Google Shape;94;p10"/>
          <p:cNvPicPr preferRelativeResize="0"/>
          <p:nvPr/>
        </p:nvPicPr>
        <p:blipFill>
          <a:blip r:embed="rId3">
            <a:alphaModFix/>
          </a:blip>
          <a:stretch>
            <a:fillRect/>
          </a:stretch>
        </p:blipFill>
        <p:spPr>
          <a:xfrm>
            <a:off x="169400" y="190700"/>
            <a:ext cx="353400" cy="353400"/>
          </a:xfrm>
          <a:prstGeom prst="rect">
            <a:avLst/>
          </a:prstGeom>
          <a:noFill/>
          <a:ln>
            <a:noFill/>
          </a:ln>
        </p:spPr>
      </p:pic>
      <p:sp>
        <p:nvSpPr>
          <p:cNvPr id="95" name="Google Shape;95;p10"/>
          <p:cNvSpPr txBox="1"/>
          <p:nvPr/>
        </p:nvSpPr>
        <p:spPr>
          <a:xfrm>
            <a:off x="3798600" y="1350950"/>
            <a:ext cx="4619700" cy="3116700"/>
          </a:xfrm>
          <a:prstGeom prst="rect">
            <a:avLst/>
          </a:prstGeom>
          <a:noFill/>
          <a:ln>
            <a:noFill/>
          </a:ln>
        </p:spPr>
        <p:txBody>
          <a:bodyPr spcFirstLastPara="1" wrap="square" lIns="91425" tIns="91425" rIns="91425" bIns="91425" anchor="t" anchorCtr="0">
            <a:noAutofit/>
          </a:bodyPr>
          <a:lstStyle/>
          <a:p>
            <a:pPr marL="342900" lvl="0" indent="-317500" algn="l" rtl="0">
              <a:spcBef>
                <a:spcPts val="0"/>
              </a:spcBef>
              <a:spcAft>
                <a:spcPts val="1200"/>
              </a:spcAft>
              <a:buClr>
                <a:srgbClr val="000000"/>
              </a:buClr>
              <a:buSzPts val="2000"/>
              <a:buFont typeface="Lato"/>
              <a:buChar char="●"/>
            </a:pPr>
            <a:r>
              <a:rPr lang="en" sz="2000">
                <a:latin typeface="Lato"/>
                <a:ea typeface="Lato"/>
                <a:cs typeface="Lato"/>
                <a:sym typeface="Lato"/>
              </a:rPr>
              <a:t>Why do you think those other players said those things to Guts?</a:t>
            </a:r>
            <a:endParaRPr sz="2000">
              <a:latin typeface="Lato"/>
              <a:ea typeface="Lato"/>
              <a:cs typeface="Lato"/>
              <a:sym typeface="Lato"/>
            </a:endParaRPr>
          </a:p>
        </p:txBody>
      </p:sp>
      <p:sp>
        <p:nvSpPr>
          <p:cNvPr id="96" name="Google Shape;96;p10"/>
          <p:cNvSpPr txBox="1"/>
          <p:nvPr/>
        </p:nvSpPr>
        <p:spPr>
          <a:xfrm>
            <a:off x="0" y="735879"/>
            <a:ext cx="9144000" cy="423300"/>
          </a:xfrm>
          <a:prstGeom prst="rect">
            <a:avLst/>
          </a:prstGeom>
          <a:noFill/>
          <a:ln>
            <a:noFill/>
          </a:ln>
        </p:spPr>
        <p:txBody>
          <a:bodyPr spcFirstLastPara="1" wrap="square" lIns="68575" tIns="68575" rIns="68575" bIns="68575" anchor="ctr" anchorCtr="0">
            <a:noAutofit/>
          </a:bodyPr>
          <a:lstStyle/>
          <a:p>
            <a:pPr marL="0" lvl="0" indent="0" algn="ctr" rtl="0">
              <a:spcBef>
                <a:spcPts val="0"/>
              </a:spcBef>
              <a:spcAft>
                <a:spcPts val="0"/>
              </a:spcAft>
              <a:buNone/>
            </a:pPr>
            <a:r>
              <a:rPr lang="en" sz="3000">
                <a:latin typeface="Rubik"/>
                <a:ea typeface="Rubik"/>
                <a:cs typeface="Rubik"/>
                <a:sym typeface="Rubik"/>
              </a:rPr>
              <a:t>Power of Words</a:t>
            </a:r>
            <a:endParaRPr sz="3000">
              <a:latin typeface="Rubik"/>
              <a:ea typeface="Rubik"/>
              <a:cs typeface="Rubik"/>
              <a:sym typeface="Rubik"/>
            </a:endParaRPr>
          </a:p>
        </p:txBody>
      </p:sp>
      <p:pic>
        <p:nvPicPr>
          <p:cNvPr id="97" name="Google Shape;97;p10" descr="Looking for a lesson plan on this topic? Visit our new, updated lesson page at: https://www.commonsense.org/education/digital-citizenship/lesson/the-power-of-words (for the original lesson plan, visit: https://www.commonsense.org/education/lesson/the-power-of-words-3-5 )&#10;&#10;As kids grow, they’ll naturally start to communicate more online. But some of what they see could make them feel hurt, sad, angry, or even fearful. Help your students build empathy for others, and learn strategies to use when confronted with cyberbullying.&#10;&#10;For video discussion questions, visit: https://www.commonsense.org/education/system/files/uploads/video-supporting-materials/edu-vd_k-5_powerofwords.pdf?x=1&#10;&#10;---------&#10;&#10;Subscribe to our channel: http://bit.ly/CS_Edu_YT&#10;Follow us on Twitter: http://www.twitter.com/commonsenseed&#10;Like us on Facebook: https://www.facebook.com/CommonSenseEducators&#10;Check us out on Pinterest: https://www.pinterest.com/commonsenseedu/" title="Power of Words">
            <a:hlinkClick r:id="rId4"/>
          </p:cNvPr>
          <p:cNvPicPr preferRelativeResize="0"/>
          <p:nvPr/>
        </p:nvPicPr>
        <p:blipFill>
          <a:blip r:embed="rId5">
            <a:alphaModFix/>
          </a:blip>
          <a:stretch>
            <a:fillRect/>
          </a:stretch>
        </p:blipFill>
        <p:spPr>
          <a:xfrm>
            <a:off x="152400" y="1311579"/>
            <a:ext cx="3493800" cy="2620350"/>
          </a:xfrm>
          <a:prstGeom prst="rect">
            <a:avLst/>
          </a:prstGeom>
          <a:noFill/>
          <a:ln>
            <a:noFill/>
          </a:ln>
        </p:spPr>
      </p:pic>
      <p:sp>
        <p:nvSpPr>
          <p:cNvPr id="98" name="Google Shape;98;p10"/>
          <p:cNvSpPr txBox="1"/>
          <p:nvPr/>
        </p:nvSpPr>
        <p:spPr>
          <a:xfrm>
            <a:off x="152400" y="3931925"/>
            <a:ext cx="4601100" cy="31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Lato"/>
                <a:ea typeface="Lato"/>
                <a:cs typeface="Lato"/>
                <a:sym typeface="Lato"/>
              </a:rPr>
              <a:t>To watch this video on the Common Sense Education site, click </a:t>
            </a:r>
            <a:r>
              <a:rPr lang="en" sz="900" b="1">
                <a:solidFill>
                  <a:srgbClr val="249910"/>
                </a:solidFill>
                <a:uFill>
                  <a:noFill/>
                </a:uFill>
                <a:latin typeface="Lato"/>
                <a:ea typeface="Lato"/>
                <a:cs typeface="Lato"/>
                <a:sym typeface="Lato"/>
                <a:hlinkClick r:id="rId6"/>
              </a:rPr>
              <a:t>here</a:t>
            </a:r>
            <a:r>
              <a:rPr lang="en" sz="900">
                <a:latin typeface="Lato"/>
                <a:ea typeface="Lato"/>
                <a:cs typeface="Lato"/>
                <a:sym typeface="Lato"/>
              </a:rPr>
              <a:t>.</a:t>
            </a:r>
            <a:endParaRPr sz="9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1"/>
          <p:cNvSpPr txBox="1"/>
          <p:nvPr/>
        </p:nvSpPr>
        <p:spPr>
          <a:xfrm>
            <a:off x="887850" y="2187300"/>
            <a:ext cx="7368300" cy="7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Lato"/>
                <a:ea typeface="Lato"/>
                <a:cs typeface="Lato"/>
                <a:sym typeface="Lato"/>
              </a:rPr>
              <a:t>To imagine the feelings that someone else </a:t>
            </a:r>
            <a:br>
              <a:rPr lang="en" sz="2400">
                <a:latin typeface="Lato"/>
                <a:ea typeface="Lato"/>
                <a:cs typeface="Lato"/>
                <a:sym typeface="Lato"/>
              </a:rPr>
            </a:br>
            <a:r>
              <a:rPr lang="en" sz="2400">
                <a:latin typeface="Lato"/>
                <a:ea typeface="Lato"/>
                <a:cs typeface="Lato"/>
                <a:sym typeface="Lato"/>
              </a:rPr>
              <a:t>is experiencing</a:t>
            </a:r>
            <a:endParaRPr sz="2400">
              <a:latin typeface="Lato"/>
              <a:ea typeface="Lato"/>
              <a:cs typeface="Lato"/>
              <a:sym typeface="Lato"/>
            </a:endParaRPr>
          </a:p>
        </p:txBody>
      </p:sp>
      <p:sp>
        <p:nvSpPr>
          <p:cNvPr id="104" name="Google Shape;104;p11"/>
          <p:cNvSpPr txBox="1"/>
          <p:nvPr/>
        </p:nvSpPr>
        <p:spPr>
          <a:xfrm>
            <a:off x="887850" y="1020500"/>
            <a:ext cx="5545200" cy="6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4000">
                <a:latin typeface="Rubik"/>
                <a:ea typeface="Rubik"/>
                <a:cs typeface="Rubik"/>
                <a:sym typeface="Rubik"/>
              </a:rPr>
              <a:t>Empathy</a:t>
            </a:r>
            <a:endParaRPr sz="4000">
              <a:latin typeface="Rubik"/>
              <a:ea typeface="Rubik"/>
              <a:cs typeface="Rubik"/>
              <a:sym typeface="Rubik"/>
            </a:endParaRPr>
          </a:p>
        </p:txBody>
      </p:sp>
      <p:pic>
        <p:nvPicPr>
          <p:cNvPr id="105" name="Google Shape;105;p11"/>
          <p:cNvPicPr preferRelativeResize="0"/>
          <p:nvPr/>
        </p:nvPicPr>
        <p:blipFill>
          <a:blip r:embed="rId3">
            <a:alphaModFix/>
          </a:blip>
          <a:stretch>
            <a:fillRect/>
          </a:stretch>
        </p:blipFill>
        <p:spPr>
          <a:xfrm>
            <a:off x="661111" y="1475525"/>
            <a:ext cx="2857490" cy="581025"/>
          </a:xfrm>
          <a:prstGeom prst="rect">
            <a:avLst/>
          </a:prstGeom>
          <a:noFill/>
          <a:ln>
            <a:noFill/>
          </a:ln>
        </p:spPr>
      </p:pic>
      <p:pic>
        <p:nvPicPr>
          <p:cNvPr id="106" name="Google Shape;106;p11"/>
          <p:cNvPicPr preferRelativeResize="0"/>
          <p:nvPr/>
        </p:nvPicPr>
        <p:blipFill rotWithShape="1">
          <a:blip r:embed="rId4">
            <a:alphaModFix/>
          </a:blip>
          <a:srcRect l="39" r="29"/>
          <a:stretch/>
        </p:blipFill>
        <p:spPr>
          <a:xfrm>
            <a:off x="198825" y="190700"/>
            <a:ext cx="294540" cy="323700"/>
          </a:xfrm>
          <a:prstGeom prst="rect">
            <a:avLst/>
          </a:prstGeom>
          <a:noFill/>
          <a:ln>
            <a:noFill/>
          </a:ln>
        </p:spPr>
      </p:pic>
      <p:sp>
        <p:nvSpPr>
          <p:cNvPr id="107" name="Google Shape;107;p11"/>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KEY VOCABULARY</a:t>
            </a:r>
            <a:endParaRPr sz="1200">
              <a:latin typeface="Rubik"/>
              <a:ea typeface="Rubik"/>
              <a:cs typeface="Rubik"/>
              <a:sym typeface="Rubi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2"/>
          <p:cNvSpPr/>
          <p:nvPr/>
        </p:nvSpPr>
        <p:spPr>
          <a:xfrm>
            <a:off x="-11725" y="-5850"/>
            <a:ext cx="9155700" cy="4663200"/>
          </a:xfrm>
          <a:prstGeom prst="rect">
            <a:avLst/>
          </a:prstGeom>
          <a:solidFill>
            <a:srgbClr val="683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2"/>
          <p:cNvSpPr txBox="1"/>
          <p:nvPr/>
        </p:nvSpPr>
        <p:spPr>
          <a:xfrm>
            <a:off x="3004975" y="620975"/>
            <a:ext cx="4634100" cy="354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rgbClr val="FFFFFF"/>
                </a:solidFill>
                <a:latin typeface="Rubik"/>
                <a:ea typeface="Rubik"/>
                <a:cs typeface="Rubik"/>
                <a:sym typeface="Rubik"/>
              </a:rPr>
              <a:t>S</a:t>
            </a:r>
            <a:r>
              <a:rPr lang="en" sz="3000">
                <a:solidFill>
                  <a:srgbClr val="FFFFFF"/>
                </a:solidFill>
                <a:latin typeface="Rubik"/>
                <a:ea typeface="Rubik"/>
                <a:cs typeface="Rubik"/>
                <a:sym typeface="Rubik"/>
              </a:rPr>
              <a:t>tep away.</a:t>
            </a:r>
            <a:endParaRPr sz="3000">
              <a:solidFill>
                <a:srgbClr val="FFFFFF"/>
              </a:solidFill>
              <a:latin typeface="Rubik"/>
              <a:ea typeface="Rubik"/>
              <a:cs typeface="Rubik"/>
              <a:sym typeface="Rubik"/>
            </a:endParaRPr>
          </a:p>
          <a:p>
            <a:pPr marL="0" lvl="0" indent="0" algn="l" rtl="0">
              <a:spcBef>
                <a:spcPts val="0"/>
              </a:spcBef>
              <a:spcAft>
                <a:spcPts val="0"/>
              </a:spcAft>
              <a:buNone/>
            </a:pPr>
            <a:endParaRPr sz="3000">
              <a:solidFill>
                <a:srgbClr val="FFFFFF"/>
              </a:solidFill>
              <a:latin typeface="Rubik"/>
              <a:ea typeface="Rubik"/>
              <a:cs typeface="Rubik"/>
              <a:sym typeface="Rubik"/>
            </a:endParaRPr>
          </a:p>
          <a:p>
            <a:pPr marL="0" lvl="0" indent="0" algn="l" rtl="0">
              <a:spcBef>
                <a:spcPts val="0"/>
              </a:spcBef>
              <a:spcAft>
                <a:spcPts val="0"/>
              </a:spcAft>
              <a:buNone/>
            </a:pPr>
            <a:r>
              <a:rPr lang="en" sz="3000" u="sng">
                <a:solidFill>
                  <a:srgbClr val="FFFFFF"/>
                </a:solidFill>
                <a:latin typeface="Rubik"/>
                <a:ea typeface="Rubik"/>
                <a:cs typeface="Rubik"/>
                <a:sym typeface="Rubik"/>
              </a:rPr>
              <a:t>T</a:t>
            </a:r>
            <a:r>
              <a:rPr lang="en" sz="3000">
                <a:solidFill>
                  <a:srgbClr val="FFFFFF"/>
                </a:solidFill>
                <a:latin typeface="Rubik"/>
                <a:ea typeface="Rubik"/>
                <a:cs typeface="Rubik"/>
                <a:sym typeface="Rubik"/>
              </a:rPr>
              <a:t>ell a trusted adult.</a:t>
            </a:r>
            <a:endParaRPr sz="3000">
              <a:solidFill>
                <a:srgbClr val="FFFFFF"/>
              </a:solidFill>
              <a:latin typeface="Rubik"/>
              <a:ea typeface="Rubik"/>
              <a:cs typeface="Rubik"/>
              <a:sym typeface="Rubik"/>
            </a:endParaRPr>
          </a:p>
          <a:p>
            <a:pPr marL="0" lvl="0" indent="0" algn="l" rtl="0">
              <a:spcBef>
                <a:spcPts val="0"/>
              </a:spcBef>
              <a:spcAft>
                <a:spcPts val="0"/>
              </a:spcAft>
              <a:buNone/>
            </a:pPr>
            <a:endParaRPr sz="3000">
              <a:solidFill>
                <a:srgbClr val="FFFFFF"/>
              </a:solidFill>
              <a:latin typeface="Rubik"/>
              <a:ea typeface="Rubik"/>
              <a:cs typeface="Rubik"/>
              <a:sym typeface="Rubik"/>
            </a:endParaRPr>
          </a:p>
          <a:p>
            <a:pPr marL="0" lvl="0" indent="0" algn="l" rtl="0">
              <a:spcBef>
                <a:spcPts val="0"/>
              </a:spcBef>
              <a:spcAft>
                <a:spcPts val="0"/>
              </a:spcAft>
              <a:buNone/>
            </a:pPr>
            <a:r>
              <a:rPr lang="en" sz="3000" u="sng">
                <a:solidFill>
                  <a:srgbClr val="FFFFFF"/>
                </a:solidFill>
                <a:latin typeface="Rubik"/>
                <a:ea typeface="Rubik"/>
                <a:cs typeface="Rubik"/>
                <a:sym typeface="Rubik"/>
              </a:rPr>
              <a:t>O</a:t>
            </a:r>
            <a:r>
              <a:rPr lang="en" sz="3000">
                <a:solidFill>
                  <a:srgbClr val="FFFFFF"/>
                </a:solidFill>
                <a:latin typeface="Rubik"/>
                <a:ea typeface="Rubik"/>
                <a:cs typeface="Rubik"/>
                <a:sym typeface="Rubik"/>
              </a:rPr>
              <a:t>K sites first.</a:t>
            </a:r>
            <a:endParaRPr sz="3000">
              <a:solidFill>
                <a:srgbClr val="FFFFFF"/>
              </a:solidFill>
              <a:latin typeface="Rubik"/>
              <a:ea typeface="Rubik"/>
              <a:cs typeface="Rubik"/>
              <a:sym typeface="Rubik"/>
            </a:endParaRPr>
          </a:p>
          <a:p>
            <a:pPr marL="0" lvl="0" indent="0" algn="l" rtl="0">
              <a:spcBef>
                <a:spcPts val="0"/>
              </a:spcBef>
              <a:spcAft>
                <a:spcPts val="0"/>
              </a:spcAft>
              <a:buNone/>
            </a:pPr>
            <a:endParaRPr sz="3000">
              <a:solidFill>
                <a:srgbClr val="FFFFFF"/>
              </a:solidFill>
              <a:latin typeface="Rubik"/>
              <a:ea typeface="Rubik"/>
              <a:cs typeface="Rubik"/>
              <a:sym typeface="Rubik"/>
            </a:endParaRPr>
          </a:p>
          <a:p>
            <a:pPr marL="0" lvl="0" indent="0" algn="l" rtl="0">
              <a:spcBef>
                <a:spcPts val="0"/>
              </a:spcBef>
              <a:spcAft>
                <a:spcPts val="0"/>
              </a:spcAft>
              <a:buNone/>
            </a:pPr>
            <a:r>
              <a:rPr lang="en" sz="3000" u="sng">
                <a:solidFill>
                  <a:srgbClr val="FFFFFF"/>
                </a:solidFill>
                <a:latin typeface="Rubik"/>
                <a:ea typeface="Rubik"/>
                <a:cs typeface="Rubik"/>
                <a:sym typeface="Rubik"/>
              </a:rPr>
              <a:t>P</a:t>
            </a:r>
            <a:r>
              <a:rPr lang="en" sz="3000">
                <a:solidFill>
                  <a:srgbClr val="FFFFFF"/>
                </a:solidFill>
                <a:latin typeface="Rubik"/>
                <a:ea typeface="Rubik"/>
                <a:cs typeface="Rubik"/>
                <a:sym typeface="Rubik"/>
              </a:rPr>
              <a:t>ause and think online.</a:t>
            </a:r>
            <a:endParaRPr sz="3000">
              <a:solidFill>
                <a:srgbClr val="FFFFFF"/>
              </a:solidFill>
              <a:latin typeface="Rubik"/>
              <a:ea typeface="Rubik"/>
              <a:cs typeface="Rubik"/>
              <a:sym typeface="Rubik"/>
            </a:endParaRPr>
          </a:p>
        </p:txBody>
      </p:sp>
      <p:pic>
        <p:nvPicPr>
          <p:cNvPr id="114" name="Google Shape;114;p12"/>
          <p:cNvPicPr preferRelativeResize="0"/>
          <p:nvPr/>
        </p:nvPicPr>
        <p:blipFill>
          <a:blip r:embed="rId3">
            <a:alphaModFix/>
          </a:blip>
          <a:stretch>
            <a:fillRect/>
          </a:stretch>
        </p:blipFill>
        <p:spPr>
          <a:xfrm>
            <a:off x="2403300" y="746575"/>
            <a:ext cx="426225" cy="426225"/>
          </a:xfrm>
          <a:prstGeom prst="rect">
            <a:avLst/>
          </a:prstGeom>
          <a:noFill/>
          <a:ln>
            <a:noFill/>
          </a:ln>
        </p:spPr>
      </p:pic>
      <p:pic>
        <p:nvPicPr>
          <p:cNvPr id="115" name="Google Shape;115;p12"/>
          <p:cNvPicPr preferRelativeResize="0"/>
          <p:nvPr/>
        </p:nvPicPr>
        <p:blipFill>
          <a:blip r:embed="rId3">
            <a:alphaModFix/>
          </a:blip>
          <a:stretch>
            <a:fillRect/>
          </a:stretch>
        </p:blipFill>
        <p:spPr>
          <a:xfrm>
            <a:off x="2403300" y="1656550"/>
            <a:ext cx="426225" cy="426225"/>
          </a:xfrm>
          <a:prstGeom prst="rect">
            <a:avLst/>
          </a:prstGeom>
          <a:noFill/>
          <a:ln>
            <a:noFill/>
          </a:ln>
        </p:spPr>
      </p:pic>
      <p:pic>
        <p:nvPicPr>
          <p:cNvPr id="116" name="Google Shape;116;p12"/>
          <p:cNvPicPr preferRelativeResize="0"/>
          <p:nvPr/>
        </p:nvPicPr>
        <p:blipFill>
          <a:blip r:embed="rId3">
            <a:alphaModFix/>
          </a:blip>
          <a:stretch>
            <a:fillRect/>
          </a:stretch>
        </p:blipFill>
        <p:spPr>
          <a:xfrm>
            <a:off x="2403300" y="2566525"/>
            <a:ext cx="426225" cy="426225"/>
          </a:xfrm>
          <a:prstGeom prst="rect">
            <a:avLst/>
          </a:prstGeom>
          <a:noFill/>
          <a:ln>
            <a:noFill/>
          </a:ln>
        </p:spPr>
      </p:pic>
      <p:pic>
        <p:nvPicPr>
          <p:cNvPr id="117" name="Google Shape;117;p12"/>
          <p:cNvPicPr preferRelativeResize="0"/>
          <p:nvPr/>
        </p:nvPicPr>
        <p:blipFill>
          <a:blip r:embed="rId3">
            <a:alphaModFix/>
          </a:blip>
          <a:stretch>
            <a:fillRect/>
          </a:stretch>
        </p:blipFill>
        <p:spPr>
          <a:xfrm>
            <a:off x="2403300" y="3476500"/>
            <a:ext cx="426225" cy="426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4"/>
          <p:cNvSpPr txBox="1"/>
          <p:nvPr/>
        </p:nvSpPr>
        <p:spPr>
          <a:xfrm>
            <a:off x="0" y="1931550"/>
            <a:ext cx="9144000" cy="64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800"/>
              </a:spcAft>
              <a:buNone/>
            </a:pPr>
            <a:r>
              <a:rPr lang="en" sz="4000">
                <a:latin typeface="Rubik"/>
                <a:ea typeface="Rubik"/>
                <a:cs typeface="Rubik"/>
                <a:sym typeface="Rubik"/>
              </a:rPr>
              <a:t>"You are an idiot."</a:t>
            </a:r>
            <a:endParaRPr sz="4000">
              <a:latin typeface="Rubik"/>
              <a:ea typeface="Rubik"/>
              <a:cs typeface="Rubik"/>
              <a:sym typeface="Rubik"/>
            </a:endParaRPr>
          </a:p>
        </p:txBody>
      </p:sp>
      <p:pic>
        <p:nvPicPr>
          <p:cNvPr id="131" name="Google Shape;131;p14"/>
          <p:cNvPicPr preferRelativeResize="0"/>
          <p:nvPr/>
        </p:nvPicPr>
        <p:blipFill rotWithShape="1">
          <a:blip r:embed="rId3">
            <a:alphaModFix/>
          </a:blip>
          <a:srcRect l="-2609" t="-7816" r="-2598" b="-7816"/>
          <a:stretch/>
        </p:blipFill>
        <p:spPr>
          <a:xfrm>
            <a:off x="198825" y="190700"/>
            <a:ext cx="294540" cy="323700"/>
          </a:xfrm>
          <a:prstGeom prst="rect">
            <a:avLst/>
          </a:prstGeom>
          <a:noFill/>
          <a:ln>
            <a:noFill/>
          </a:ln>
        </p:spPr>
      </p:pic>
      <p:sp>
        <p:nvSpPr>
          <p:cNvPr id="132" name="Google Shape;132;p14"/>
          <p:cNvSpPr txBox="1"/>
          <p:nvPr/>
        </p:nvSpPr>
        <p:spPr>
          <a:xfrm>
            <a:off x="569575" y="190700"/>
            <a:ext cx="25119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WRAP UP: CROSSING THE LINE</a:t>
            </a:r>
            <a:endParaRPr sz="1200">
              <a:latin typeface="Rubik"/>
              <a:ea typeface="Rubik"/>
              <a:cs typeface="Rubik"/>
              <a:sym typeface="Rubik"/>
            </a:endParaRPr>
          </a:p>
        </p:txBody>
      </p:sp>
    </p:spTree>
  </p:cSld>
  <p:clrMapOvr>
    <a:masterClrMapping/>
  </p:clrMapOvr>
</p:sld>
</file>

<file path=ppt/theme/theme1.xml><?xml version="1.0" encoding="utf-8"?>
<a:theme xmlns:a="http://schemas.openxmlformats.org/drawingml/2006/main"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218</Words>
  <Application>Microsoft Office PowerPoint</Application>
  <PresentationFormat>On-screen Show (16:9)</PresentationFormat>
  <Paragraphs>53</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Rubik</vt:lpstr>
      <vt:lpstr>Rubik Light</vt:lpstr>
      <vt:lpstr>Lato</vt:lpstr>
      <vt:lpstr>Indie Flower</vt:lpstr>
      <vt:lpstr>Arial</vt:lpstr>
      <vt:lpstr>DigCit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Rose, Kimberly A.</cp:lastModifiedBy>
  <cp:revision>3</cp:revision>
  <cp:lastPrinted>2020-01-17T22:36:16Z</cp:lastPrinted>
  <dcterms:modified xsi:type="dcterms:W3CDTF">2020-01-17T22:36:18Z</dcterms:modified>
</cp:coreProperties>
</file>