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5"/>
  </p:notesMasterIdLst>
  <p:sldIdLst>
    <p:sldId id="256" r:id="rId2"/>
    <p:sldId id="257" r:id="rId3"/>
    <p:sldId id="262" r:id="rId4"/>
    <p:sldId id="271" r:id="rId5"/>
    <p:sldId id="266" r:id="rId6"/>
    <p:sldId id="267" r:id="rId7"/>
    <p:sldId id="268" r:id="rId8"/>
    <p:sldId id="272" r:id="rId9"/>
    <p:sldId id="275" r:id="rId10"/>
    <p:sldId id="273" r:id="rId11"/>
    <p:sldId id="276" r:id="rId12"/>
    <p:sldId id="274" r:id="rId13"/>
    <p:sldId id="277" r:id="rId14"/>
  </p:sldIdLst>
  <p:sldSz cx="9144000" cy="5143500" type="screen16x9"/>
  <p:notesSz cx="6858000" cy="9144000"/>
  <p:embeddedFontLst>
    <p:embeddedFont>
      <p:font typeface="Indie Flower" panose="02000000000000000000" pitchFamily="2" charset="0"/>
      <p:regular r:id="rId16"/>
    </p:embeddedFont>
    <p:embeddedFont>
      <p:font typeface="Lato" panose="020F0502020204030203" pitchFamily="34" charset="77"/>
      <p:regular r:id="rId17"/>
      <p:bold r:id="rId18"/>
      <p:italic r:id="rId19"/>
      <p:boldItalic r:id="rId20"/>
    </p:embeddedFont>
    <p:embeddedFont>
      <p:font typeface="Rubik" pitchFamily="2" charset="-79"/>
      <p:regular r:id="rId21"/>
      <p:bold r:id="rId22"/>
      <p:italic r:id="rId23"/>
      <p:boldItalic r:id="rId24"/>
    </p:embeddedFont>
    <p:embeddedFont>
      <p:font typeface="Rubik Light" pitchFamily="2" charset="-79"/>
      <p:regular r:id="rId25"/>
      <p:bold r:id="rId26"/>
      <p:italic r:id="rId27"/>
      <p:boldItalic r:id="rId28"/>
    </p:embeddedFont>
    <p:embeddedFont>
      <p:font typeface="Rubik Medium" pitchFamily="2" charset="-79"/>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8EB24C-965B-4D52-B0B6-DB19CDAB3D22}">
  <a:tblStyle styleId="{A28EB24C-965B-4D52-B0B6-DB19CDAB3D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39" d="100"/>
          <a:sy n="139" d="100"/>
        </p:scale>
        <p:origin x="176" y="5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c302264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c302264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7f8e16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7f8e16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59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7f8e16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7f8e16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36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7f8e16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7f8e16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54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7f8e16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7f8e16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50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c61e5efd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c61e5ef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4998707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4998707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7f8e16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7f8e16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86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47f8e162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47f8e16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8742368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8742368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47f8e1629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47f8e162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7f8e16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7f8e16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92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7f8e16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7f8e16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1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8">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9">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193350" y="1741900"/>
            <a:ext cx="3207300" cy="15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Rubik"/>
                <a:ea typeface="Rubik"/>
                <a:cs typeface="Rubik"/>
                <a:sym typeface="Rubik"/>
              </a:rPr>
              <a:t>Chatting Safely Online</a:t>
            </a:r>
            <a:endParaRPr sz="3600">
              <a:latin typeface="Rubik Light"/>
              <a:ea typeface="Rubik Light"/>
              <a:cs typeface="Rubik Light"/>
              <a:sym typeface="Rubik Light"/>
            </a:endParaRPr>
          </a:p>
        </p:txBody>
      </p:sp>
      <p:pic>
        <p:nvPicPr>
          <p:cNvPr id="60" name="Google Shape;60;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1" name="Google Shape;61;p1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6</a:t>
            </a:r>
            <a:endParaRPr sz="1200">
              <a:solidFill>
                <a:srgbClr val="999999"/>
              </a:solidFill>
            </a:endParaRPr>
          </a:p>
        </p:txBody>
      </p:sp>
      <p:pic>
        <p:nvPicPr>
          <p:cNvPr id="63" name="Google Shape;63;p13"/>
          <p:cNvPicPr preferRelativeResize="0"/>
          <p:nvPr/>
        </p:nvPicPr>
        <p:blipFill>
          <a:blip r:embed="rId4">
            <a:alphaModFix/>
          </a:blip>
          <a:stretch>
            <a:fillRect/>
          </a:stretch>
        </p:blipFill>
        <p:spPr>
          <a:xfrm>
            <a:off x="-11850" y="0"/>
            <a:ext cx="3642899" cy="910725"/>
          </a:xfrm>
          <a:prstGeom prst="rect">
            <a:avLst/>
          </a:prstGeom>
          <a:noFill/>
          <a:ln>
            <a:noFill/>
          </a:ln>
        </p:spPr>
      </p:pic>
      <p:pic>
        <p:nvPicPr>
          <p:cNvPr id="64" name="Google Shape;64;p13"/>
          <p:cNvPicPr preferRelativeResize="0"/>
          <p:nvPr/>
        </p:nvPicPr>
        <p:blipFill rotWithShape="1">
          <a:blip r:embed="rId5">
            <a:alphaModFix/>
          </a:blip>
          <a:srcRect l="16350" t="15893" r="30820" b="9905"/>
          <a:stretch/>
        </p:blipFill>
        <p:spPr>
          <a:xfrm>
            <a:off x="3631050" y="0"/>
            <a:ext cx="5512950" cy="5160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41" name="Google Shape;141;p22"/>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42" name="Google Shape;142;p22"/>
          <p:cNvPicPr preferRelativeResize="0"/>
          <p:nvPr/>
        </p:nvPicPr>
        <p:blipFill>
          <a:blip r:embed="rId4">
            <a:alphaModFix/>
          </a:blip>
          <a:stretch>
            <a:fillRect/>
          </a:stretch>
        </p:blipFill>
        <p:spPr>
          <a:xfrm>
            <a:off x="746135" y="894800"/>
            <a:ext cx="4007175" cy="624600"/>
          </a:xfrm>
          <a:prstGeom prst="rect">
            <a:avLst/>
          </a:prstGeom>
          <a:noFill/>
          <a:ln>
            <a:noFill/>
          </a:ln>
        </p:spPr>
      </p:pic>
      <p:sp>
        <p:nvSpPr>
          <p:cNvPr id="143" name="Google Shape;143;p22"/>
          <p:cNvSpPr txBox="1"/>
          <p:nvPr/>
        </p:nvSpPr>
        <p:spPr>
          <a:xfrm>
            <a:off x="996535" y="519850"/>
            <a:ext cx="6255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latin typeface="Rubik"/>
                <a:ea typeface="Rubik"/>
                <a:cs typeface="Rubik"/>
                <a:sym typeface="Rubik"/>
              </a:rPr>
              <a:t>Vince</a:t>
            </a:r>
            <a:endParaRPr sz="4000" dirty="0">
              <a:solidFill>
                <a:schemeClr val="dk1"/>
              </a:solidFill>
              <a:latin typeface="Rubik"/>
              <a:ea typeface="Rubik"/>
              <a:cs typeface="Rubik"/>
              <a:sym typeface="Rubik"/>
            </a:endParaRPr>
          </a:p>
        </p:txBody>
      </p:sp>
      <p:sp>
        <p:nvSpPr>
          <p:cNvPr id="144" name="Google Shape;144;p22"/>
          <p:cNvSpPr txBox="1"/>
          <p:nvPr/>
        </p:nvSpPr>
        <p:spPr>
          <a:xfrm>
            <a:off x="746135" y="1400395"/>
            <a:ext cx="7905496" cy="2005200"/>
          </a:xfrm>
          <a:prstGeom prst="rect">
            <a:avLst/>
          </a:prstGeom>
          <a:noFill/>
          <a:ln>
            <a:noFill/>
          </a:ln>
        </p:spPr>
        <p:txBody>
          <a:bodyPr spcFirstLastPara="1" wrap="square" lIns="91425" tIns="91425" rIns="91425" bIns="91425" anchor="t" anchorCtr="0">
            <a:noAutofit/>
          </a:bodyPr>
          <a:lstStyle/>
          <a:p>
            <a:r>
              <a:rPr lang="en-US" sz="1600" dirty="0"/>
              <a:t>Vince has many online friends. Some he knows in real life, and some he has connected with through group chats, friends or friends, and common-interest boards. Recently, several friends were posting in a group chat about a movie they had all seen. One person that Vince had never met began using bad language. The person was also attacking the opinions of others. Vince felt uncomfortable about what was happening but likes talking to the other friends in this group. What advice could you give Vince?</a:t>
            </a:r>
          </a:p>
          <a:p>
            <a:endParaRPr lang="en-US" sz="1600" dirty="0"/>
          </a:p>
          <a:p>
            <a:pPr marL="285750" indent="-285750">
              <a:buFont typeface="Arial" panose="020B0604020202020204" pitchFamily="34" charset="0"/>
              <a:buChar char="•"/>
            </a:pPr>
            <a:r>
              <a:rPr lang="en-US" sz="1600" dirty="0"/>
              <a:t>Vince could change the subject and talk about something other than the movie.</a:t>
            </a:r>
          </a:p>
          <a:p>
            <a:pPr marL="285750" indent="-285750">
              <a:buFont typeface="Arial" panose="020B0604020202020204" pitchFamily="34" charset="0"/>
              <a:buChar char="•"/>
            </a:pPr>
            <a:r>
              <a:rPr lang="en-US" sz="1600" dirty="0"/>
              <a:t>Vince could gang up with his friends and collectively attack the mean person in the chat room.</a:t>
            </a:r>
          </a:p>
          <a:p>
            <a:pPr marL="285750" indent="-285750">
              <a:buFont typeface="Arial" panose="020B0604020202020204" pitchFamily="34" charset="0"/>
              <a:buChar char="•"/>
            </a:pPr>
            <a:r>
              <a:rPr lang="en-US" sz="1600" dirty="0"/>
              <a:t>Vince could start complaining about the mean person to make them feel guilty.</a:t>
            </a:r>
          </a:p>
        </p:txBody>
      </p:sp>
    </p:spTree>
    <p:extLst>
      <p:ext uri="{BB962C8B-B14F-4D97-AF65-F5344CB8AC3E}">
        <p14:creationId xmlns:p14="http://schemas.microsoft.com/office/powerpoint/2010/main" val="209848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41" name="Google Shape;141;p22"/>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42" name="Google Shape;142;p22"/>
          <p:cNvPicPr preferRelativeResize="0"/>
          <p:nvPr/>
        </p:nvPicPr>
        <p:blipFill>
          <a:blip r:embed="rId4">
            <a:alphaModFix/>
          </a:blip>
          <a:stretch>
            <a:fillRect/>
          </a:stretch>
        </p:blipFill>
        <p:spPr>
          <a:xfrm>
            <a:off x="746135" y="894800"/>
            <a:ext cx="4007175" cy="624600"/>
          </a:xfrm>
          <a:prstGeom prst="rect">
            <a:avLst/>
          </a:prstGeom>
          <a:noFill/>
          <a:ln>
            <a:noFill/>
          </a:ln>
        </p:spPr>
      </p:pic>
      <p:sp>
        <p:nvSpPr>
          <p:cNvPr id="143" name="Google Shape;143;p22"/>
          <p:cNvSpPr txBox="1"/>
          <p:nvPr/>
        </p:nvSpPr>
        <p:spPr>
          <a:xfrm>
            <a:off x="996535" y="519850"/>
            <a:ext cx="6255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latin typeface="Rubik"/>
                <a:ea typeface="Rubik"/>
                <a:cs typeface="Rubik"/>
                <a:sym typeface="Rubik"/>
              </a:rPr>
              <a:t>Vince</a:t>
            </a:r>
            <a:endParaRPr sz="4000" dirty="0">
              <a:solidFill>
                <a:schemeClr val="dk1"/>
              </a:solidFill>
              <a:latin typeface="Rubik"/>
              <a:ea typeface="Rubik"/>
              <a:cs typeface="Rubik"/>
              <a:sym typeface="Rubik"/>
            </a:endParaRPr>
          </a:p>
        </p:txBody>
      </p:sp>
      <p:sp>
        <p:nvSpPr>
          <p:cNvPr id="144" name="Google Shape;144;p22"/>
          <p:cNvSpPr txBox="1"/>
          <p:nvPr/>
        </p:nvSpPr>
        <p:spPr>
          <a:xfrm>
            <a:off x="746135" y="1400395"/>
            <a:ext cx="7905496" cy="2005200"/>
          </a:xfrm>
          <a:prstGeom prst="rect">
            <a:avLst/>
          </a:prstGeom>
          <a:noFill/>
          <a:ln>
            <a:noFill/>
          </a:ln>
        </p:spPr>
        <p:txBody>
          <a:bodyPr spcFirstLastPara="1" wrap="square" lIns="91425" tIns="91425" rIns="91425" bIns="91425" anchor="t" anchorCtr="0">
            <a:noAutofit/>
          </a:bodyPr>
          <a:lstStyle/>
          <a:p>
            <a:r>
              <a:rPr lang="en-US" sz="1600" dirty="0"/>
              <a:t>Vince has many online friends. Some he knows in real life, and some he has connected with through group chats, friends or friends, and common-interest boards. Recently, several friends were posting in a group chat about a movie they had all seen. One person that Vince had never met began using bad language. The person was also attacking the opinions of others. Vince felt uncomfortable about what was happening but likes talking to the other friends in this group. What advice could you give Vince?</a:t>
            </a:r>
          </a:p>
          <a:p>
            <a:endParaRPr lang="en-US" sz="1600" dirty="0"/>
          </a:p>
          <a:p>
            <a:pPr marL="285750" indent="-285750">
              <a:buFont typeface="Arial" panose="020B0604020202020204" pitchFamily="34" charset="0"/>
              <a:buChar char="•"/>
            </a:pPr>
            <a:r>
              <a:rPr lang="en-US" sz="1600" b="1" i="1" dirty="0"/>
              <a:t>Vince could change the subject and talk about something other than the movie.</a:t>
            </a:r>
          </a:p>
          <a:p>
            <a:pPr marL="285750" indent="-285750">
              <a:buFont typeface="Arial" panose="020B0604020202020204" pitchFamily="34" charset="0"/>
              <a:buChar char="•"/>
            </a:pPr>
            <a:r>
              <a:rPr lang="en-US" sz="1600" dirty="0"/>
              <a:t>Vince could gang up with his friends and collectively attack the mean person in the chat room.</a:t>
            </a:r>
          </a:p>
          <a:p>
            <a:pPr marL="285750" indent="-285750">
              <a:buFont typeface="Arial" panose="020B0604020202020204" pitchFamily="34" charset="0"/>
              <a:buChar char="•"/>
            </a:pPr>
            <a:r>
              <a:rPr lang="en-US" sz="1600" dirty="0"/>
              <a:t>Vince could start complaining about the mean person to make them feel guilty.</a:t>
            </a:r>
          </a:p>
        </p:txBody>
      </p:sp>
    </p:spTree>
    <p:extLst>
      <p:ext uri="{BB962C8B-B14F-4D97-AF65-F5344CB8AC3E}">
        <p14:creationId xmlns:p14="http://schemas.microsoft.com/office/powerpoint/2010/main" val="51804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41" name="Google Shape;141;p22"/>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42" name="Google Shape;142;p22"/>
          <p:cNvPicPr preferRelativeResize="0"/>
          <p:nvPr/>
        </p:nvPicPr>
        <p:blipFill>
          <a:blip r:embed="rId4">
            <a:alphaModFix/>
          </a:blip>
          <a:stretch>
            <a:fillRect/>
          </a:stretch>
        </p:blipFill>
        <p:spPr>
          <a:xfrm>
            <a:off x="746135" y="894800"/>
            <a:ext cx="4007175" cy="624600"/>
          </a:xfrm>
          <a:prstGeom prst="rect">
            <a:avLst/>
          </a:prstGeom>
          <a:noFill/>
          <a:ln>
            <a:noFill/>
          </a:ln>
        </p:spPr>
      </p:pic>
      <p:sp>
        <p:nvSpPr>
          <p:cNvPr id="143" name="Google Shape;143;p22"/>
          <p:cNvSpPr txBox="1"/>
          <p:nvPr/>
        </p:nvSpPr>
        <p:spPr>
          <a:xfrm>
            <a:off x="996535" y="519850"/>
            <a:ext cx="6255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latin typeface="Rubik"/>
                <a:ea typeface="Rubik"/>
                <a:cs typeface="Rubik"/>
                <a:sym typeface="Rubik"/>
              </a:rPr>
              <a:t>Sydney</a:t>
            </a:r>
            <a:endParaRPr sz="4000" dirty="0">
              <a:solidFill>
                <a:schemeClr val="dk1"/>
              </a:solidFill>
              <a:latin typeface="Rubik"/>
              <a:ea typeface="Rubik"/>
              <a:cs typeface="Rubik"/>
              <a:sym typeface="Rubik"/>
            </a:endParaRPr>
          </a:p>
        </p:txBody>
      </p:sp>
      <p:sp>
        <p:nvSpPr>
          <p:cNvPr id="144" name="Google Shape;144;p22"/>
          <p:cNvSpPr txBox="1"/>
          <p:nvPr/>
        </p:nvSpPr>
        <p:spPr>
          <a:xfrm>
            <a:off x="746135" y="1400395"/>
            <a:ext cx="7905496" cy="2005200"/>
          </a:xfrm>
          <a:prstGeom prst="rect">
            <a:avLst/>
          </a:prstGeom>
          <a:noFill/>
          <a:ln>
            <a:noFill/>
          </a:ln>
        </p:spPr>
        <p:txBody>
          <a:bodyPr spcFirstLastPara="1" wrap="square" lIns="91425" tIns="91425" rIns="91425" bIns="91425" anchor="t" anchorCtr="0">
            <a:noAutofit/>
          </a:bodyPr>
          <a:lstStyle/>
          <a:p>
            <a:r>
              <a:rPr lang="en-US" sz="1600" dirty="0"/>
              <a:t>Sydney is friends with shaj205 on Instagram. She has never met shaj205 in person, but they message often and comment on each other’s photos. Sydney feels like she knows shaj205 well because she follows his posts. She feels secure that she is talking to a real person. In a recent conversation, Sydney mentions that her birthday is coming up. Shaj205 asks Sydney for her address so he can send her a gift. If they are friends, why might Sydney feel uncomfortable sharing her information?</a:t>
            </a:r>
          </a:p>
          <a:p>
            <a:endParaRPr lang="en-US" sz="1600" dirty="0"/>
          </a:p>
          <a:p>
            <a:pPr marL="285750" indent="-285750">
              <a:buFont typeface="Arial" panose="020B0604020202020204" pitchFamily="34" charset="0"/>
              <a:buChar char="•"/>
            </a:pPr>
            <a:r>
              <a:rPr lang="en-US" sz="1600" dirty="0"/>
              <a:t>Sydney doesn’t think shaj205 is going to get her something she will like.</a:t>
            </a:r>
          </a:p>
          <a:p>
            <a:pPr marL="285750" indent="-285750">
              <a:buFont typeface="Arial" panose="020B0604020202020204" pitchFamily="34" charset="0"/>
              <a:buChar char="•"/>
            </a:pPr>
            <a:r>
              <a:rPr lang="en-US" sz="1600" dirty="0"/>
              <a:t>Even though Sydney feels like she knows shaj205 well, she has not met him in person and does not know how he truly plans to use her information.</a:t>
            </a:r>
          </a:p>
          <a:p>
            <a:pPr marL="285750" indent="-285750">
              <a:buFont typeface="Arial" panose="020B0604020202020204" pitchFamily="34" charset="0"/>
              <a:buChar char="•"/>
            </a:pPr>
            <a:r>
              <a:rPr lang="en-US" sz="1600" dirty="0"/>
              <a:t>Sydney doesn’t want the birthday gift delivered to her home because she did not get him anything for his birthday.</a:t>
            </a:r>
          </a:p>
        </p:txBody>
      </p:sp>
    </p:spTree>
    <p:extLst>
      <p:ext uri="{BB962C8B-B14F-4D97-AF65-F5344CB8AC3E}">
        <p14:creationId xmlns:p14="http://schemas.microsoft.com/office/powerpoint/2010/main" val="423208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41" name="Google Shape;141;p22"/>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42" name="Google Shape;142;p22"/>
          <p:cNvPicPr preferRelativeResize="0"/>
          <p:nvPr/>
        </p:nvPicPr>
        <p:blipFill>
          <a:blip r:embed="rId4">
            <a:alphaModFix/>
          </a:blip>
          <a:stretch>
            <a:fillRect/>
          </a:stretch>
        </p:blipFill>
        <p:spPr>
          <a:xfrm>
            <a:off x="746135" y="894800"/>
            <a:ext cx="4007175" cy="624600"/>
          </a:xfrm>
          <a:prstGeom prst="rect">
            <a:avLst/>
          </a:prstGeom>
          <a:noFill/>
          <a:ln>
            <a:noFill/>
          </a:ln>
        </p:spPr>
      </p:pic>
      <p:sp>
        <p:nvSpPr>
          <p:cNvPr id="143" name="Google Shape;143;p22"/>
          <p:cNvSpPr txBox="1"/>
          <p:nvPr/>
        </p:nvSpPr>
        <p:spPr>
          <a:xfrm>
            <a:off x="996535" y="519850"/>
            <a:ext cx="6255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latin typeface="Rubik"/>
                <a:ea typeface="Rubik"/>
                <a:cs typeface="Rubik"/>
                <a:sym typeface="Rubik"/>
              </a:rPr>
              <a:t>Sydney</a:t>
            </a:r>
            <a:endParaRPr sz="4000" dirty="0">
              <a:solidFill>
                <a:schemeClr val="dk1"/>
              </a:solidFill>
              <a:latin typeface="Rubik"/>
              <a:ea typeface="Rubik"/>
              <a:cs typeface="Rubik"/>
              <a:sym typeface="Rubik"/>
            </a:endParaRPr>
          </a:p>
        </p:txBody>
      </p:sp>
      <p:sp>
        <p:nvSpPr>
          <p:cNvPr id="144" name="Google Shape;144;p22"/>
          <p:cNvSpPr txBox="1"/>
          <p:nvPr/>
        </p:nvSpPr>
        <p:spPr>
          <a:xfrm>
            <a:off x="746135" y="1400395"/>
            <a:ext cx="7905496" cy="2005200"/>
          </a:xfrm>
          <a:prstGeom prst="rect">
            <a:avLst/>
          </a:prstGeom>
          <a:noFill/>
          <a:ln>
            <a:noFill/>
          </a:ln>
        </p:spPr>
        <p:txBody>
          <a:bodyPr spcFirstLastPara="1" wrap="square" lIns="91425" tIns="91425" rIns="91425" bIns="91425" anchor="t" anchorCtr="0">
            <a:noAutofit/>
          </a:bodyPr>
          <a:lstStyle/>
          <a:p>
            <a:r>
              <a:rPr lang="en-US" sz="1600" dirty="0"/>
              <a:t>Sydney is friends with shaj205 on Instagram. She has never met shaj205 in person, but they message often and comment on each other’s photos. Sydney feels like she knows shaj205 well because she follows his posts. She feels secure that she is talking to a real person. In a recent conversation, Sydney mentions that her birthday is coming up. Shaj205 asks Sydney for her address so he can send her a gift. If they are friends, why might Sydney feel uncomfortable sharing her information?</a:t>
            </a:r>
          </a:p>
          <a:p>
            <a:endParaRPr lang="en-US" sz="1600" dirty="0"/>
          </a:p>
          <a:p>
            <a:pPr marL="285750" indent="-285750">
              <a:buFont typeface="Arial" panose="020B0604020202020204" pitchFamily="34" charset="0"/>
              <a:buChar char="•"/>
            </a:pPr>
            <a:r>
              <a:rPr lang="en-US" sz="1600" dirty="0"/>
              <a:t>Sydney doesn’t think shaj205 is going to get her something she will like.</a:t>
            </a:r>
          </a:p>
          <a:p>
            <a:pPr marL="285750" indent="-285750">
              <a:buFont typeface="Arial" panose="020B0604020202020204" pitchFamily="34" charset="0"/>
              <a:buChar char="•"/>
            </a:pPr>
            <a:r>
              <a:rPr lang="en-US" sz="1600" b="1" i="1" dirty="0"/>
              <a:t>Even though Sydney feels like she knows shaj205 well, she has not met him in person and does not know how he truly plans to use her information.</a:t>
            </a:r>
          </a:p>
          <a:p>
            <a:pPr marL="285750" indent="-285750">
              <a:buFont typeface="Arial" panose="020B0604020202020204" pitchFamily="34" charset="0"/>
              <a:buChar char="•"/>
            </a:pPr>
            <a:r>
              <a:rPr lang="en-US" sz="1600" dirty="0"/>
              <a:t>Sydney doesn’t want the birthday gift delivered to her home because she did not get him anything for his birthday.</a:t>
            </a:r>
          </a:p>
        </p:txBody>
      </p:sp>
    </p:spTree>
    <p:extLst>
      <p:ext uri="{BB962C8B-B14F-4D97-AF65-F5344CB8AC3E}">
        <p14:creationId xmlns:p14="http://schemas.microsoft.com/office/powerpoint/2010/main" val="1045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0" y="1231400"/>
            <a:ext cx="91440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6900"/>
              </a:buClr>
              <a:buSzPts val="2000"/>
              <a:buFont typeface="Lato"/>
              <a:buNone/>
            </a:pPr>
            <a:r>
              <a:rPr lang="en">
                <a:solidFill>
                  <a:schemeClr val="dk1"/>
                </a:solidFill>
              </a:rPr>
              <a:t>Essential Question</a:t>
            </a:r>
            <a:endParaRPr/>
          </a:p>
        </p:txBody>
      </p:sp>
      <p:sp>
        <p:nvSpPr>
          <p:cNvPr id="70" name="Google Shape;70;p14"/>
          <p:cNvSpPr txBox="1">
            <a:spLocks noGrp="1"/>
          </p:cNvSpPr>
          <p:nvPr>
            <p:ph type="body" idx="1"/>
          </p:nvPr>
        </p:nvSpPr>
        <p:spPr>
          <a:xfrm>
            <a:off x="0" y="2241175"/>
            <a:ext cx="9144000" cy="9699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r>
              <a:rPr lang="en">
                <a:solidFill>
                  <a:srgbClr val="413FE0"/>
                </a:solidFill>
              </a:rPr>
              <a:t>How do you chat safely with people you meet online?</a:t>
            </a:r>
            <a:endParaRPr>
              <a:solidFill>
                <a:srgbClr val="413FE0"/>
              </a:solidFill>
            </a:endParaRPr>
          </a:p>
        </p:txBody>
      </p:sp>
      <p:pic>
        <p:nvPicPr>
          <p:cNvPr id="71" name="Google Shape;71;p14"/>
          <p:cNvPicPr preferRelativeResize="0"/>
          <p:nvPr/>
        </p:nvPicPr>
        <p:blipFill rotWithShape="1">
          <a:blip r:embed="rId3">
            <a:alphaModFix/>
          </a:blip>
          <a:srcRect/>
          <a:stretch/>
        </p:blipFill>
        <p:spPr>
          <a:xfrm rot="-85">
            <a:off x="844518" y="2083831"/>
            <a:ext cx="375513" cy="487907"/>
          </a:xfrm>
          <a:prstGeom prst="rect">
            <a:avLst/>
          </a:prstGeom>
          <a:noFill/>
          <a:ln>
            <a:noFill/>
          </a:ln>
        </p:spPr>
      </p:pic>
      <p:pic>
        <p:nvPicPr>
          <p:cNvPr id="72" name="Google Shape;72;p14"/>
          <p:cNvPicPr preferRelativeResize="0"/>
          <p:nvPr/>
        </p:nvPicPr>
        <p:blipFill rotWithShape="1">
          <a:blip r:embed="rId3">
            <a:alphaModFix/>
          </a:blip>
          <a:srcRect/>
          <a:stretch/>
        </p:blipFill>
        <p:spPr>
          <a:xfrm rot="-10477261">
            <a:off x="7926893" y="2482169"/>
            <a:ext cx="375513" cy="4879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14" name="Google Shape;114;p19"/>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15" name="Google Shape;115;p19"/>
          <p:cNvPicPr preferRelativeResize="0"/>
          <p:nvPr/>
        </p:nvPicPr>
        <p:blipFill rotWithShape="1">
          <a:blip r:embed="rId4">
            <a:alphaModFix/>
          </a:blip>
          <a:srcRect l="-6170" t="-100000" r="6169" b="100000"/>
          <a:stretch/>
        </p:blipFill>
        <p:spPr>
          <a:xfrm>
            <a:off x="3615924" y="239225"/>
            <a:ext cx="1566281" cy="323700"/>
          </a:xfrm>
          <a:prstGeom prst="rect">
            <a:avLst/>
          </a:prstGeom>
          <a:noFill/>
          <a:ln>
            <a:noFill/>
          </a:ln>
        </p:spPr>
      </p:pic>
      <p:pic>
        <p:nvPicPr>
          <p:cNvPr id="116" name="Google Shape;116;p19"/>
          <p:cNvPicPr preferRelativeResize="0"/>
          <p:nvPr/>
        </p:nvPicPr>
        <p:blipFill>
          <a:blip r:embed="rId4">
            <a:alphaModFix/>
          </a:blip>
          <a:stretch>
            <a:fillRect/>
          </a:stretch>
        </p:blipFill>
        <p:spPr>
          <a:xfrm>
            <a:off x="823950" y="1391250"/>
            <a:ext cx="1808575" cy="624600"/>
          </a:xfrm>
          <a:prstGeom prst="rect">
            <a:avLst/>
          </a:prstGeom>
          <a:noFill/>
          <a:ln>
            <a:noFill/>
          </a:ln>
        </p:spPr>
      </p:pic>
      <p:sp>
        <p:nvSpPr>
          <p:cNvPr id="117" name="Google Shape;117;p19"/>
          <p:cNvSpPr txBox="1"/>
          <p:nvPr/>
        </p:nvSpPr>
        <p:spPr>
          <a:xfrm>
            <a:off x="915375" y="1035250"/>
            <a:ext cx="20247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dk1"/>
                </a:solidFill>
                <a:latin typeface="Rubik"/>
                <a:ea typeface="Rubik"/>
                <a:cs typeface="Rubik"/>
                <a:sym typeface="Rubik"/>
              </a:rPr>
              <a:t>Risky</a:t>
            </a:r>
            <a:endParaRPr sz="4000">
              <a:latin typeface="Rubik"/>
              <a:ea typeface="Rubik"/>
              <a:cs typeface="Rubik"/>
              <a:sym typeface="Rubik"/>
            </a:endParaRPr>
          </a:p>
        </p:txBody>
      </p:sp>
      <p:sp>
        <p:nvSpPr>
          <p:cNvPr id="118" name="Google Shape;118;p19"/>
          <p:cNvSpPr txBox="1"/>
          <p:nvPr/>
        </p:nvSpPr>
        <p:spPr>
          <a:xfrm>
            <a:off x="893575" y="2190350"/>
            <a:ext cx="6429900" cy="20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chemeClr val="dk1"/>
                </a:solidFill>
                <a:latin typeface="Lato"/>
                <a:ea typeface="Lato"/>
                <a:cs typeface="Lato"/>
                <a:sym typeface="Lato"/>
              </a:rPr>
              <a:t>Potentially harmful to one's emotional or physical well-being</a:t>
            </a:r>
            <a:endParaRPr sz="24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24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41" name="Google Shape;141;p22"/>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42" name="Google Shape;142;p22"/>
          <p:cNvPicPr preferRelativeResize="0"/>
          <p:nvPr/>
        </p:nvPicPr>
        <p:blipFill>
          <a:blip r:embed="rId4">
            <a:alphaModFix/>
          </a:blip>
          <a:stretch>
            <a:fillRect/>
          </a:stretch>
        </p:blipFill>
        <p:spPr>
          <a:xfrm>
            <a:off x="746135" y="894800"/>
            <a:ext cx="4007175" cy="624600"/>
          </a:xfrm>
          <a:prstGeom prst="rect">
            <a:avLst/>
          </a:prstGeom>
          <a:noFill/>
          <a:ln>
            <a:noFill/>
          </a:ln>
        </p:spPr>
      </p:pic>
      <p:sp>
        <p:nvSpPr>
          <p:cNvPr id="143" name="Google Shape;143;p22"/>
          <p:cNvSpPr txBox="1"/>
          <p:nvPr/>
        </p:nvSpPr>
        <p:spPr>
          <a:xfrm>
            <a:off x="996535" y="519850"/>
            <a:ext cx="6255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latin typeface="Rubik"/>
                <a:ea typeface="Rubik"/>
                <a:cs typeface="Rubik"/>
                <a:sym typeface="Rubik"/>
              </a:rPr>
              <a:t>Sara’s Chats – Scenario 2</a:t>
            </a:r>
            <a:endParaRPr sz="4000" dirty="0">
              <a:solidFill>
                <a:schemeClr val="dk1"/>
              </a:solidFill>
              <a:latin typeface="Rubik"/>
              <a:ea typeface="Rubik"/>
              <a:cs typeface="Rubik"/>
              <a:sym typeface="Rubik"/>
            </a:endParaRPr>
          </a:p>
        </p:txBody>
      </p:sp>
      <p:sp>
        <p:nvSpPr>
          <p:cNvPr id="144" name="Google Shape;144;p22"/>
          <p:cNvSpPr txBox="1"/>
          <p:nvPr/>
        </p:nvSpPr>
        <p:spPr>
          <a:xfrm>
            <a:off x="746135" y="1400395"/>
            <a:ext cx="7905496" cy="2005200"/>
          </a:xfrm>
          <a:prstGeom prst="rect">
            <a:avLst/>
          </a:prstGeom>
          <a:noFill/>
          <a:ln>
            <a:noFill/>
          </a:ln>
        </p:spPr>
        <p:txBody>
          <a:bodyPr spcFirstLastPara="1" wrap="square" lIns="91425" tIns="91425" rIns="91425" bIns="91425" anchor="t" anchorCtr="0">
            <a:noAutofit/>
          </a:bodyPr>
          <a:lstStyle/>
          <a:p>
            <a:r>
              <a:rPr lang="en-US" sz="1800" dirty="0"/>
              <a:t>Sara loves taking pictures and posting them to Instagram. A few months ago, she noticed alex_eastwest13 liked several of her photos and commented "you are so talented!" Sara was flattered. Then she received a private message from alex_eastwest13 asking if she was a professional photographer or if she wanted to be one someday. Sara responded that it was her dream to be one when she grew up. Now, they talk a lot through private messaging. Sara also posts comments on alex_eastwest13's photos, which are mostly of random objects and nature scenes. Last week, alex_eastwest13 asked if she would post more selfies because "i think u r beautiful." Alex_eastwest13 also messaged her a cell number so she could send more personal pictures. "Just don't tell anyone I gave you this," alex_eastwest13 commented.</a:t>
            </a:r>
          </a:p>
        </p:txBody>
      </p:sp>
    </p:spTree>
    <p:extLst>
      <p:ext uri="{BB962C8B-B14F-4D97-AF65-F5344CB8AC3E}">
        <p14:creationId xmlns:p14="http://schemas.microsoft.com/office/powerpoint/2010/main" val="260038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50" name="Google Shape;150;p23"/>
          <p:cNvSpPr txBox="1">
            <a:spLocks noGrp="1"/>
          </p:cNvSpPr>
          <p:nvPr>
            <p:ph type="title"/>
          </p:nvPr>
        </p:nvSpPr>
        <p:spPr>
          <a:xfrm>
            <a:off x="915375" y="1035250"/>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Red flag feeling</a:t>
            </a:r>
            <a:endParaRPr/>
          </a:p>
        </p:txBody>
      </p:sp>
      <p:sp>
        <p:nvSpPr>
          <p:cNvPr id="151" name="Google Shape;151;p23"/>
          <p:cNvSpPr txBox="1">
            <a:spLocks noGrp="1"/>
          </p:cNvSpPr>
          <p:nvPr>
            <p:ph type="body" idx="2"/>
          </p:nvPr>
        </p:nvSpPr>
        <p:spPr>
          <a:xfrm>
            <a:off x="893575" y="2342750"/>
            <a:ext cx="7344600" cy="200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When something happens on digital media that makes you feel uncomfortable, worried, sad, or anxious</a:t>
            </a:r>
            <a:endParaRPr/>
          </a:p>
        </p:txBody>
      </p:sp>
      <p:pic>
        <p:nvPicPr>
          <p:cNvPr id="152" name="Google Shape;152;p23"/>
          <p:cNvPicPr preferRelativeResize="0"/>
          <p:nvPr/>
        </p:nvPicPr>
        <p:blipFill>
          <a:blip r:embed="rId3">
            <a:alphaModFix/>
          </a:blip>
          <a:stretch>
            <a:fillRect/>
          </a:stretch>
        </p:blipFill>
        <p:spPr>
          <a:xfrm>
            <a:off x="849325" y="1499050"/>
            <a:ext cx="3958350" cy="713125"/>
          </a:xfrm>
          <a:prstGeom prst="rect">
            <a:avLst/>
          </a:prstGeom>
          <a:noFill/>
          <a:ln>
            <a:noFill/>
          </a:ln>
        </p:spPr>
      </p:pic>
      <p:pic>
        <p:nvPicPr>
          <p:cNvPr id="153" name="Google Shape;153;p23"/>
          <p:cNvPicPr preferRelativeResize="0"/>
          <p:nvPr/>
        </p:nvPicPr>
        <p:blipFill rotWithShape="1">
          <a:blip r:embed="rId4">
            <a:alphaModFix/>
          </a:blip>
          <a:srcRect t="406" b="416"/>
          <a:stretch/>
        </p:blipFill>
        <p:spPr>
          <a:xfrm>
            <a:off x="198825" y="205553"/>
            <a:ext cx="294540" cy="32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914400" y="654250"/>
            <a:ext cx="7964100" cy="64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rPr>
              <a:t>Slow Down, Pause, and Remember F.I.R.E.</a:t>
            </a:r>
            <a:endParaRPr sz="3000"/>
          </a:p>
        </p:txBody>
      </p:sp>
      <p:sp>
        <p:nvSpPr>
          <p:cNvPr id="159" name="Google Shape;159;p24"/>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ANALYZE: RED FLAG FEELINGS</a:t>
            </a:r>
            <a:endParaRPr/>
          </a:p>
        </p:txBody>
      </p:sp>
      <p:sp>
        <p:nvSpPr>
          <p:cNvPr id="160" name="Google Shape;160;p24"/>
          <p:cNvSpPr txBox="1">
            <a:spLocks noGrp="1"/>
          </p:cNvSpPr>
          <p:nvPr>
            <p:ph type="body" idx="2"/>
          </p:nvPr>
        </p:nvSpPr>
        <p:spPr>
          <a:xfrm>
            <a:off x="837350" y="1357750"/>
            <a:ext cx="7911000" cy="3264000"/>
          </a:xfrm>
          <a:prstGeom prst="rect">
            <a:avLst/>
          </a:prstGeom>
        </p:spPr>
        <p:txBody>
          <a:bodyPr spcFirstLastPara="1" wrap="square" lIns="91425" tIns="91425" rIns="91425" bIns="91425" anchor="t" anchorCtr="0">
            <a:noAutofit/>
          </a:bodyPr>
          <a:lstStyle/>
          <a:p>
            <a:pPr marL="0" lvl="0" indent="0" algn="l" rtl="0">
              <a:lnSpc>
                <a:spcPct val="113000"/>
              </a:lnSpc>
              <a:spcBef>
                <a:spcPts val="0"/>
              </a:spcBef>
              <a:spcAft>
                <a:spcPts val="0"/>
              </a:spcAft>
              <a:buNone/>
            </a:pPr>
            <a:r>
              <a:rPr lang="en" sz="1600" b="1" u="sng">
                <a:solidFill>
                  <a:schemeClr val="dk1"/>
                </a:solidFill>
              </a:rPr>
              <a:t>F</a:t>
            </a:r>
            <a:r>
              <a:rPr lang="en" sz="1600" b="1">
                <a:solidFill>
                  <a:schemeClr val="dk1"/>
                </a:solidFill>
              </a:rPr>
              <a:t>eel.</a:t>
            </a:r>
            <a:r>
              <a:rPr lang="en" sz="1600">
                <a:solidFill>
                  <a:schemeClr val="dk1"/>
                </a:solidFill>
              </a:rPr>
              <a:t> Take the pulse of your emotions. Are you feeling sad, anxious, jealous, excluded, </a:t>
            </a:r>
            <a:br>
              <a:rPr lang="en" sz="1600">
                <a:solidFill>
                  <a:schemeClr val="dk1"/>
                </a:solidFill>
              </a:rPr>
            </a:br>
            <a:r>
              <a:rPr lang="en" sz="1600">
                <a:solidFill>
                  <a:schemeClr val="dk1"/>
                </a:solidFill>
              </a:rPr>
              <a:t>or uncomfortable? If not, what emotion captures how you feel?</a:t>
            </a:r>
            <a:endParaRPr sz="1600">
              <a:solidFill>
                <a:schemeClr val="dk1"/>
              </a:solidFill>
            </a:endParaRPr>
          </a:p>
          <a:p>
            <a:pPr marL="0" lvl="0" indent="0" algn="l" rtl="0">
              <a:lnSpc>
                <a:spcPct val="113000"/>
              </a:lnSpc>
              <a:spcBef>
                <a:spcPts val="0"/>
              </a:spcBef>
              <a:spcAft>
                <a:spcPts val="0"/>
              </a:spcAft>
              <a:buNone/>
            </a:pPr>
            <a:endParaRPr sz="1600">
              <a:solidFill>
                <a:schemeClr val="dk1"/>
              </a:solidFill>
            </a:endParaRPr>
          </a:p>
          <a:p>
            <a:pPr marL="0" lvl="0" indent="0" algn="l" rtl="0">
              <a:lnSpc>
                <a:spcPct val="113000"/>
              </a:lnSpc>
              <a:spcBef>
                <a:spcPts val="0"/>
              </a:spcBef>
              <a:spcAft>
                <a:spcPts val="0"/>
              </a:spcAft>
              <a:buNone/>
            </a:pPr>
            <a:r>
              <a:rPr lang="en" sz="1600" b="1" u="sng">
                <a:solidFill>
                  <a:schemeClr val="dk1"/>
                </a:solidFill>
              </a:rPr>
              <a:t>I</a:t>
            </a:r>
            <a:r>
              <a:rPr lang="en" sz="1600" b="1">
                <a:solidFill>
                  <a:schemeClr val="dk1"/>
                </a:solidFill>
              </a:rPr>
              <a:t>dentify.</a:t>
            </a:r>
            <a:r>
              <a:rPr lang="en" sz="1600">
                <a:solidFill>
                  <a:schemeClr val="dk1"/>
                </a:solidFill>
              </a:rPr>
              <a:t> Think about what caused you to have this feeling. What happened? Was it something you—or someone else—said or did?</a:t>
            </a:r>
            <a:endParaRPr sz="1600">
              <a:solidFill>
                <a:schemeClr val="dk1"/>
              </a:solidFill>
            </a:endParaRPr>
          </a:p>
          <a:p>
            <a:pPr marL="0" lvl="0" indent="0" algn="l" rtl="0">
              <a:lnSpc>
                <a:spcPct val="113000"/>
              </a:lnSpc>
              <a:spcBef>
                <a:spcPts val="0"/>
              </a:spcBef>
              <a:spcAft>
                <a:spcPts val="0"/>
              </a:spcAft>
              <a:buNone/>
            </a:pPr>
            <a:endParaRPr sz="1600">
              <a:solidFill>
                <a:schemeClr val="dk1"/>
              </a:solidFill>
            </a:endParaRPr>
          </a:p>
          <a:p>
            <a:pPr marL="0" lvl="0" indent="0" algn="l" rtl="0">
              <a:lnSpc>
                <a:spcPct val="113000"/>
              </a:lnSpc>
              <a:spcBef>
                <a:spcPts val="0"/>
              </a:spcBef>
              <a:spcAft>
                <a:spcPts val="0"/>
              </a:spcAft>
              <a:buNone/>
            </a:pPr>
            <a:r>
              <a:rPr lang="en" sz="1600" b="1" u="sng">
                <a:solidFill>
                  <a:schemeClr val="dk1"/>
                </a:solidFill>
              </a:rPr>
              <a:t>R</a:t>
            </a:r>
            <a:r>
              <a:rPr lang="en" sz="1600" b="1">
                <a:solidFill>
                  <a:schemeClr val="dk1"/>
                </a:solidFill>
              </a:rPr>
              <a:t>eflect.</a:t>
            </a:r>
            <a:r>
              <a:rPr lang="en" sz="1600">
                <a:solidFill>
                  <a:schemeClr val="dk1"/>
                </a:solidFill>
              </a:rPr>
              <a:t> Consider possible responses. What choices of action are available to you? What are the benefits or drawbacks—for you and for others—of each step you might take?</a:t>
            </a:r>
            <a:endParaRPr sz="1600">
              <a:solidFill>
                <a:schemeClr val="dk1"/>
              </a:solidFill>
            </a:endParaRPr>
          </a:p>
          <a:p>
            <a:pPr marL="0" lvl="0" indent="0" algn="l" rtl="0">
              <a:lnSpc>
                <a:spcPct val="113000"/>
              </a:lnSpc>
              <a:spcBef>
                <a:spcPts val="0"/>
              </a:spcBef>
              <a:spcAft>
                <a:spcPts val="0"/>
              </a:spcAft>
              <a:buNone/>
            </a:pPr>
            <a:endParaRPr sz="1600">
              <a:solidFill>
                <a:schemeClr val="dk1"/>
              </a:solidFill>
            </a:endParaRPr>
          </a:p>
          <a:p>
            <a:pPr marL="0" lvl="0" indent="0" algn="l" rtl="0">
              <a:lnSpc>
                <a:spcPct val="113000"/>
              </a:lnSpc>
              <a:spcBef>
                <a:spcPts val="0"/>
              </a:spcBef>
              <a:spcAft>
                <a:spcPts val="0"/>
              </a:spcAft>
              <a:buNone/>
            </a:pPr>
            <a:r>
              <a:rPr lang="en" sz="1600" b="1" u="sng">
                <a:solidFill>
                  <a:schemeClr val="dk1"/>
                </a:solidFill>
              </a:rPr>
              <a:t>E</a:t>
            </a:r>
            <a:r>
              <a:rPr lang="en" sz="1600" b="1">
                <a:solidFill>
                  <a:schemeClr val="dk1"/>
                </a:solidFill>
              </a:rPr>
              <a:t>nact.</a:t>
            </a:r>
            <a:r>
              <a:rPr lang="en" sz="1600">
                <a:solidFill>
                  <a:schemeClr val="dk1"/>
                </a:solidFill>
              </a:rPr>
              <a:t> Take steps to act. How can you move forward to address the situation in a way that feels positive and productive—for you and for others?</a:t>
            </a:r>
            <a:endParaRPr sz="1600" b="1" u="sng">
              <a:solidFill>
                <a:schemeClr val="dk1"/>
              </a:solidFill>
            </a:endParaRPr>
          </a:p>
        </p:txBody>
      </p:sp>
      <p:pic>
        <p:nvPicPr>
          <p:cNvPr id="161" name="Google Shape;161;p24"/>
          <p:cNvPicPr preferRelativeResize="0"/>
          <p:nvPr/>
        </p:nvPicPr>
        <p:blipFill>
          <a:blip r:embed="rId3">
            <a:alphaModFix/>
          </a:blip>
          <a:stretch>
            <a:fillRect/>
          </a:stretch>
        </p:blipFill>
        <p:spPr>
          <a:xfrm>
            <a:off x="213725" y="235024"/>
            <a:ext cx="264750" cy="264750"/>
          </a:xfrm>
          <a:prstGeom prst="rect">
            <a:avLst/>
          </a:prstGeom>
          <a:noFill/>
          <a:ln>
            <a:noFill/>
          </a:ln>
        </p:spPr>
      </p:pic>
      <p:pic>
        <p:nvPicPr>
          <p:cNvPr id="162" name="Google Shape;162;p24"/>
          <p:cNvPicPr preferRelativeResize="0"/>
          <p:nvPr/>
        </p:nvPicPr>
        <p:blipFill>
          <a:blip r:embed="rId4">
            <a:alphaModFix/>
          </a:blip>
          <a:stretch>
            <a:fillRect/>
          </a:stretch>
        </p:blipFill>
        <p:spPr>
          <a:xfrm>
            <a:off x="608751" y="680687"/>
            <a:ext cx="557918" cy="5924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ANALYZE: RED FLAG MOMENTS</a:t>
            </a:r>
            <a:endParaRPr/>
          </a:p>
        </p:txBody>
      </p:sp>
      <p:pic>
        <p:nvPicPr>
          <p:cNvPr id="168" name="Google Shape;168;p25"/>
          <p:cNvPicPr preferRelativeResize="0"/>
          <p:nvPr/>
        </p:nvPicPr>
        <p:blipFill rotWithShape="1">
          <a:blip r:embed="rId3">
            <a:alphaModFix/>
          </a:blip>
          <a:srcRect r="10"/>
          <a:stretch/>
        </p:blipFill>
        <p:spPr>
          <a:xfrm>
            <a:off x="207925" y="219124"/>
            <a:ext cx="323677" cy="323700"/>
          </a:xfrm>
          <a:prstGeom prst="rect">
            <a:avLst/>
          </a:prstGeom>
          <a:noFill/>
          <a:ln>
            <a:noFill/>
          </a:ln>
        </p:spPr>
      </p:pic>
      <p:sp>
        <p:nvSpPr>
          <p:cNvPr id="169" name="Google Shape;169;p25"/>
          <p:cNvSpPr txBox="1"/>
          <p:nvPr/>
        </p:nvSpPr>
        <p:spPr>
          <a:xfrm>
            <a:off x="0" y="765100"/>
            <a:ext cx="91440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Rubik"/>
                <a:ea typeface="Rubik"/>
                <a:cs typeface="Rubik"/>
                <a:sym typeface="Rubik"/>
              </a:rPr>
              <a:t>Ways to Respond</a:t>
            </a:r>
            <a:endParaRPr sz="3000" b="1">
              <a:solidFill>
                <a:schemeClr val="dk1"/>
              </a:solidFill>
              <a:latin typeface="Rubik"/>
              <a:ea typeface="Rubik"/>
              <a:cs typeface="Rubik"/>
              <a:sym typeface="Rubik"/>
            </a:endParaRPr>
          </a:p>
        </p:txBody>
      </p:sp>
      <p:sp>
        <p:nvSpPr>
          <p:cNvPr id="170" name="Google Shape;170;p25"/>
          <p:cNvSpPr txBox="1"/>
          <p:nvPr/>
        </p:nvSpPr>
        <p:spPr>
          <a:xfrm>
            <a:off x="1372800" y="1397350"/>
            <a:ext cx="6398400" cy="289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Change the subject, make a joke, or say, "I don't want to talk about this."</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Log off or quit.</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Unfriend the person or block them; create a new account, or report the other user.</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Never plan a face-to-face meeting with someone you do not know unless you take along a parent or guardian.</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Ask a trusted adult for advice or help if you feel unsure or uncomfortable in any situation.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41" name="Google Shape;141;p22"/>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42" name="Google Shape;142;p22"/>
          <p:cNvPicPr preferRelativeResize="0"/>
          <p:nvPr/>
        </p:nvPicPr>
        <p:blipFill>
          <a:blip r:embed="rId4">
            <a:alphaModFix/>
          </a:blip>
          <a:stretch>
            <a:fillRect/>
          </a:stretch>
        </p:blipFill>
        <p:spPr>
          <a:xfrm>
            <a:off x="746135" y="894800"/>
            <a:ext cx="4007175" cy="624600"/>
          </a:xfrm>
          <a:prstGeom prst="rect">
            <a:avLst/>
          </a:prstGeom>
          <a:noFill/>
          <a:ln>
            <a:noFill/>
          </a:ln>
        </p:spPr>
      </p:pic>
      <p:sp>
        <p:nvSpPr>
          <p:cNvPr id="143" name="Google Shape;143;p22"/>
          <p:cNvSpPr txBox="1"/>
          <p:nvPr/>
        </p:nvSpPr>
        <p:spPr>
          <a:xfrm>
            <a:off x="996535" y="519850"/>
            <a:ext cx="6255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latin typeface="Rubik"/>
                <a:ea typeface="Rubik"/>
                <a:cs typeface="Rubik"/>
                <a:sym typeface="Rubik"/>
              </a:rPr>
              <a:t>Lola</a:t>
            </a:r>
            <a:endParaRPr sz="4000" dirty="0">
              <a:solidFill>
                <a:schemeClr val="dk1"/>
              </a:solidFill>
              <a:latin typeface="Rubik"/>
              <a:ea typeface="Rubik"/>
              <a:cs typeface="Rubik"/>
              <a:sym typeface="Rubik"/>
            </a:endParaRPr>
          </a:p>
        </p:txBody>
      </p:sp>
      <p:sp>
        <p:nvSpPr>
          <p:cNvPr id="144" name="Google Shape;144;p22"/>
          <p:cNvSpPr txBox="1"/>
          <p:nvPr/>
        </p:nvSpPr>
        <p:spPr>
          <a:xfrm>
            <a:off x="746135" y="1400395"/>
            <a:ext cx="7905496" cy="2005200"/>
          </a:xfrm>
          <a:prstGeom prst="rect">
            <a:avLst/>
          </a:prstGeom>
          <a:noFill/>
          <a:ln>
            <a:noFill/>
          </a:ln>
        </p:spPr>
        <p:txBody>
          <a:bodyPr spcFirstLastPara="1" wrap="square" lIns="91425" tIns="91425" rIns="91425" bIns="91425" anchor="t" anchorCtr="0">
            <a:noAutofit/>
          </a:bodyPr>
          <a:lstStyle/>
          <a:p>
            <a:r>
              <a:rPr lang="en-US" sz="1800" dirty="0"/>
              <a:t>Lola is friends with a boy she chats with in an online game. Lola only knows the boy by his screen name and avatar. He only knows her in the same way. Lola is careful to make good choices when talking to someone online, even someone she thinks she knows well. The boy asks her the following questions in a recent chat room meet-up. Which questions should she </a:t>
            </a:r>
            <a:r>
              <a:rPr lang="en-US" sz="1800" b="1" dirty="0"/>
              <a:t>NOT</a:t>
            </a:r>
            <a:r>
              <a:rPr lang="en-US" sz="1800" dirty="0"/>
              <a:t> answer?</a:t>
            </a:r>
          </a:p>
          <a:p>
            <a:endParaRPr lang="en-US" sz="1800" dirty="0"/>
          </a:p>
          <a:p>
            <a:pPr marL="285750" lvl="1" indent="-285750">
              <a:buFont typeface="Arial" panose="020B0604020202020204" pitchFamily="34" charset="0"/>
              <a:buChar char="•"/>
            </a:pPr>
            <a:r>
              <a:rPr lang="en-US" sz="1800" dirty="0"/>
              <a:t>What kind of music do you listen to?</a:t>
            </a:r>
          </a:p>
          <a:p>
            <a:pPr marL="285750" lvl="1" indent="-285750">
              <a:buFont typeface="Arial" panose="020B0604020202020204" pitchFamily="34" charset="0"/>
              <a:buChar char="•"/>
            </a:pPr>
            <a:r>
              <a:rPr lang="en-US" sz="1800" dirty="0"/>
              <a:t>What is your favorite subject?</a:t>
            </a:r>
          </a:p>
          <a:p>
            <a:pPr marL="285750" lvl="1" indent="-285750">
              <a:buFont typeface="Arial" panose="020B0604020202020204" pitchFamily="34" charset="0"/>
              <a:buChar char="•"/>
            </a:pPr>
            <a:r>
              <a:rPr lang="en-US" sz="1800" dirty="0"/>
              <a:t>What is your favorite video game?</a:t>
            </a:r>
          </a:p>
          <a:p>
            <a:pPr marL="285750" lvl="1" indent="-285750">
              <a:buFont typeface="Arial" panose="020B0604020202020204" pitchFamily="34" charset="0"/>
              <a:buChar char="•"/>
            </a:pPr>
            <a:r>
              <a:rPr lang="en-US" sz="1800" dirty="0"/>
              <a:t>What’s your real name?</a:t>
            </a:r>
          </a:p>
        </p:txBody>
      </p:sp>
    </p:spTree>
    <p:extLst>
      <p:ext uri="{BB962C8B-B14F-4D97-AF65-F5344CB8AC3E}">
        <p14:creationId xmlns:p14="http://schemas.microsoft.com/office/powerpoint/2010/main" val="107868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pic>
        <p:nvPicPr>
          <p:cNvPr id="141" name="Google Shape;141;p22"/>
          <p:cNvPicPr preferRelativeResize="0"/>
          <p:nvPr/>
        </p:nvPicPr>
        <p:blipFill rotWithShape="1">
          <a:blip r:embed="rId3">
            <a:alphaModFix/>
          </a:blip>
          <a:srcRect t="406" b="416"/>
          <a:stretch/>
        </p:blipFill>
        <p:spPr>
          <a:xfrm>
            <a:off x="198825" y="205553"/>
            <a:ext cx="294540" cy="323700"/>
          </a:xfrm>
          <a:prstGeom prst="rect">
            <a:avLst/>
          </a:prstGeom>
          <a:noFill/>
          <a:ln>
            <a:noFill/>
          </a:ln>
        </p:spPr>
      </p:pic>
      <p:pic>
        <p:nvPicPr>
          <p:cNvPr id="142" name="Google Shape;142;p22"/>
          <p:cNvPicPr preferRelativeResize="0"/>
          <p:nvPr/>
        </p:nvPicPr>
        <p:blipFill>
          <a:blip r:embed="rId4">
            <a:alphaModFix/>
          </a:blip>
          <a:stretch>
            <a:fillRect/>
          </a:stretch>
        </p:blipFill>
        <p:spPr>
          <a:xfrm>
            <a:off x="746135" y="894800"/>
            <a:ext cx="4007175" cy="624600"/>
          </a:xfrm>
          <a:prstGeom prst="rect">
            <a:avLst/>
          </a:prstGeom>
          <a:noFill/>
          <a:ln>
            <a:noFill/>
          </a:ln>
        </p:spPr>
      </p:pic>
      <p:sp>
        <p:nvSpPr>
          <p:cNvPr id="143" name="Google Shape;143;p22"/>
          <p:cNvSpPr txBox="1"/>
          <p:nvPr/>
        </p:nvSpPr>
        <p:spPr>
          <a:xfrm>
            <a:off x="996535" y="519850"/>
            <a:ext cx="6255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latin typeface="Rubik"/>
                <a:ea typeface="Rubik"/>
                <a:cs typeface="Rubik"/>
                <a:sym typeface="Rubik"/>
              </a:rPr>
              <a:t>Lola</a:t>
            </a:r>
            <a:endParaRPr sz="4000" dirty="0">
              <a:solidFill>
                <a:schemeClr val="dk1"/>
              </a:solidFill>
              <a:latin typeface="Rubik"/>
              <a:ea typeface="Rubik"/>
              <a:cs typeface="Rubik"/>
              <a:sym typeface="Rubik"/>
            </a:endParaRPr>
          </a:p>
        </p:txBody>
      </p:sp>
      <p:sp>
        <p:nvSpPr>
          <p:cNvPr id="144" name="Google Shape;144;p22"/>
          <p:cNvSpPr txBox="1"/>
          <p:nvPr/>
        </p:nvSpPr>
        <p:spPr>
          <a:xfrm>
            <a:off x="746135" y="1400395"/>
            <a:ext cx="7905496" cy="2005200"/>
          </a:xfrm>
          <a:prstGeom prst="rect">
            <a:avLst/>
          </a:prstGeom>
          <a:noFill/>
          <a:ln>
            <a:noFill/>
          </a:ln>
        </p:spPr>
        <p:txBody>
          <a:bodyPr spcFirstLastPara="1" wrap="square" lIns="91425" tIns="91425" rIns="91425" bIns="91425" anchor="t" anchorCtr="0">
            <a:noAutofit/>
          </a:bodyPr>
          <a:lstStyle/>
          <a:p>
            <a:r>
              <a:rPr lang="en-US" sz="1800" dirty="0"/>
              <a:t>Lola is friends with a boy she chats with in an online game. Lola only knows the boy by his screen name and avatar. He only knows her in the same way. Lola is careful to make good choices when talking to someone online, even someone she thinks she knows well. The boy asks her the following questions in a recent chat room meet-up. Which questions should she </a:t>
            </a:r>
            <a:r>
              <a:rPr lang="en-US" sz="1800" b="1" dirty="0"/>
              <a:t>NOT</a:t>
            </a:r>
            <a:r>
              <a:rPr lang="en-US" sz="1800" dirty="0"/>
              <a:t> answer?</a:t>
            </a:r>
          </a:p>
          <a:p>
            <a:endParaRPr lang="en-US" sz="1800" dirty="0"/>
          </a:p>
          <a:p>
            <a:pPr marL="285750" lvl="1" indent="-285750">
              <a:buFont typeface="Arial" panose="020B0604020202020204" pitchFamily="34" charset="0"/>
              <a:buChar char="•"/>
            </a:pPr>
            <a:r>
              <a:rPr lang="en-US" sz="1800" dirty="0"/>
              <a:t>What kind of music do you listen to?</a:t>
            </a:r>
          </a:p>
          <a:p>
            <a:pPr marL="285750" lvl="1" indent="-285750">
              <a:buFont typeface="Arial" panose="020B0604020202020204" pitchFamily="34" charset="0"/>
              <a:buChar char="•"/>
            </a:pPr>
            <a:r>
              <a:rPr lang="en-US" sz="1800" dirty="0"/>
              <a:t>What is your favorite subject?</a:t>
            </a:r>
          </a:p>
          <a:p>
            <a:pPr marL="285750" lvl="1" indent="-285750">
              <a:buFont typeface="Arial" panose="020B0604020202020204" pitchFamily="34" charset="0"/>
              <a:buChar char="•"/>
            </a:pPr>
            <a:r>
              <a:rPr lang="en-US" sz="1800" dirty="0"/>
              <a:t>What is your favorite video game?</a:t>
            </a:r>
          </a:p>
          <a:p>
            <a:pPr marL="285750" lvl="1" indent="-285750">
              <a:buFont typeface="Arial" panose="020B0604020202020204" pitchFamily="34" charset="0"/>
              <a:buChar char="•"/>
            </a:pPr>
            <a:r>
              <a:rPr lang="en-US" sz="1800" b="1" i="1" dirty="0"/>
              <a:t>What’s your real name?</a:t>
            </a:r>
          </a:p>
        </p:txBody>
      </p:sp>
    </p:spTree>
    <p:extLst>
      <p:ext uri="{BB962C8B-B14F-4D97-AF65-F5344CB8AC3E}">
        <p14:creationId xmlns:p14="http://schemas.microsoft.com/office/powerpoint/2010/main" val="3314862680"/>
      </p:ext>
    </p:extLst>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1288</Words>
  <Application>Microsoft Macintosh PowerPoint</Application>
  <PresentationFormat>On-screen Show (16:9)</PresentationFormat>
  <Paragraphs>73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Indie Flower</vt:lpstr>
      <vt:lpstr>Rubik</vt:lpstr>
      <vt:lpstr>Arial</vt:lpstr>
      <vt:lpstr>Rubik Medium</vt:lpstr>
      <vt:lpstr>Lato</vt:lpstr>
      <vt:lpstr>Rubik Light</vt:lpstr>
      <vt:lpstr>DigCit 2.0</vt:lpstr>
      <vt:lpstr>PowerPoint Presentation</vt:lpstr>
      <vt:lpstr>Essential Question</vt:lpstr>
      <vt:lpstr>PowerPoint Presentation</vt:lpstr>
      <vt:lpstr>PowerPoint Presentation</vt:lpstr>
      <vt:lpstr>Red flag feeling</vt:lpstr>
      <vt:lpstr>Slow Down, Pause, and Remember F.I.R.E.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Rose, Kimberly A.</cp:lastModifiedBy>
  <cp:revision>5</cp:revision>
  <dcterms:modified xsi:type="dcterms:W3CDTF">2020-12-02T19:57:09Z</dcterms:modified>
</cp:coreProperties>
</file>