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71" r:id="rId7"/>
    <p:sldId id="269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7010400" cy="9296400"/>
  <p:embeddedFontLst>
    <p:embeddedFont>
      <p:font typeface="Caveat" panose="020B0604020202020204" charset="0"/>
      <p:regular r:id="rId16"/>
      <p:bold r:id="rId17"/>
    </p:embeddedFont>
    <p:embeddedFont>
      <p:font typeface="Indie Flower" panose="020B0604020202020204" charset="0"/>
      <p:regular r:id="rId18"/>
    </p:embeddedFont>
    <p:embeddedFont>
      <p:font typeface="Lato" panose="020B0604020202020204" charset="0"/>
      <p:regular r:id="rId19"/>
      <p:bold r:id="rId20"/>
      <p:italic r:id="rId21"/>
      <p:boldItalic r:id="rId22"/>
    </p:embeddedFont>
    <p:embeddedFont>
      <p:font typeface="Rubik" panose="020B0604020202020204" charset="-79"/>
      <p:regular r:id="rId23"/>
      <p:bold r:id="rId24"/>
      <p:italic r:id="rId25"/>
      <p:boldItalic r:id="rId26"/>
    </p:embeddedFont>
    <p:embeddedFont>
      <p:font typeface="Rubik Light" panose="020B0604020202020204" charset="-79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E6C4B3-E2BC-41C5-B637-AFC9EEFC9F93}">
  <a:tblStyle styleId="{49E6C4B3-E2BC-41C5-B637-AFC9EEFC9F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68" y="4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3d817e37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" name="Google Shape;13;g3d817e37a3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cee70153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cee70153f_0_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cee70153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cee70153f_0_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cee70153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cee70153f_0_2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cee70153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cee70153f_0_2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3c61e5efd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" name="Google Shape;24;g3c61e5efda_1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e16fb633c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3e16fb633c_1_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e16fb633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e16fb633c_1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16fb633c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16fb633c_1_10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e16fb63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e16fb633c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b037fe8d8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b037fe8d8_1_4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b037fe8d8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b037fe8d8_1_1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cee70153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cee70153f_0_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4">
            <a:alphaModFix/>
          </a:blip>
          <a:srcRect l="357" r="357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-150" y="-3075"/>
            <a:ext cx="3631200" cy="516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/>
          <p:nvPr/>
        </p:nvSpPr>
        <p:spPr>
          <a:xfrm>
            <a:off x="193350" y="1741900"/>
            <a:ext cx="3207300" cy="24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My Media Choices</a:t>
            </a:r>
            <a:endParaRPr sz="3600"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275" y="4563276"/>
            <a:ext cx="3064000" cy="2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 rot="10800000" flipH="1">
            <a:off x="280125" y="4329642"/>
            <a:ext cx="3063300" cy="3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193350" y="1423068"/>
            <a:ext cx="292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DIGITAL CITIZENSHIP | GRADE 4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20" name="Google Shape;20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850" y="0"/>
            <a:ext cx="3642899" cy="91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5">
            <a:alphaModFix/>
          </a:blip>
          <a:srcRect l="18495" t="1401" r="9675" b="-108"/>
          <a:stretch/>
        </p:blipFill>
        <p:spPr>
          <a:xfrm>
            <a:off x="3631050" y="-3075"/>
            <a:ext cx="5512950" cy="516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2"/>
          <p:cNvPicPr preferRelativeResize="0"/>
          <p:nvPr/>
        </p:nvPicPr>
        <p:blipFill rotWithShape="1">
          <a:blip r:embed="rId3">
            <a:alphaModFix/>
          </a:blip>
          <a:srcRect l="20854" t="20854"/>
          <a:stretch/>
        </p:blipFill>
        <p:spPr>
          <a:xfrm>
            <a:off x="-1" y="1"/>
            <a:ext cx="9144005" cy="514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2"/>
          <p:cNvPicPr preferRelativeResize="0"/>
          <p:nvPr/>
        </p:nvPicPr>
        <p:blipFill rotWithShape="1">
          <a:blip r:embed="rId4">
            <a:alphaModFix/>
          </a:blip>
          <a:srcRect b="57852"/>
          <a:stretch/>
        </p:blipFill>
        <p:spPr>
          <a:xfrm>
            <a:off x="394625" y="583350"/>
            <a:ext cx="8354749" cy="4560152"/>
          </a:xfrm>
          <a:prstGeom prst="rect">
            <a:avLst/>
          </a:prstGeom>
          <a:noFill/>
          <a:ln>
            <a:noFill/>
          </a:ln>
          <a:effectLst>
            <a:outerShdw blurRad="57150" dist="19050" dir="21300000" algn="bl" rotWithShape="0">
              <a:srgbClr val="000000">
                <a:alpha val="48000"/>
              </a:srgbClr>
            </a:outerShdw>
          </a:effectLst>
        </p:spPr>
      </p:pic>
      <p:sp>
        <p:nvSpPr>
          <p:cNvPr id="96" name="Google Shape;96;p12"/>
          <p:cNvSpPr/>
          <p:nvPr/>
        </p:nvSpPr>
        <p:spPr>
          <a:xfrm>
            <a:off x="398350" y="591675"/>
            <a:ext cx="8351100" cy="455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97" name="Google Shape;97;p12"/>
          <p:cNvGraphicFramePr/>
          <p:nvPr/>
        </p:nvGraphicFramePr>
        <p:xfrm>
          <a:off x="615788" y="732350"/>
          <a:ext cx="7916225" cy="4274450"/>
        </p:xfrm>
        <a:graphic>
          <a:graphicData uri="http://schemas.openxmlformats.org/drawingml/2006/table">
            <a:tbl>
              <a:tblPr>
                <a:noFill/>
                <a:tableStyleId>{49E6C4B3-E2BC-41C5-B637-AFC9EEFC9F93}</a:tableStyleId>
              </a:tblPr>
              <a:tblGrid>
                <a:gridCol w="306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8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What?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When?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How Much?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3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I played an online game (</a:t>
                      </a:r>
                      <a:r>
                        <a:rPr lang="en" sz="4000" b="1" i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Fortnite</a:t>
                      </a:r>
                      <a: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) on </a:t>
                      </a:r>
                      <a:b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</a:br>
                      <a: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my parents’ computer.</a:t>
                      </a:r>
                      <a:endParaRPr sz="4000" b="1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On Saturday, pretty much </a:t>
                      </a:r>
                      <a:b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</a:br>
                      <a: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all day</a:t>
                      </a:r>
                      <a:endParaRPr sz="4000" b="1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Probably about six hours</a:t>
                      </a:r>
                      <a:endParaRPr sz="4000" b="1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8" name="Google Shape;98;p12"/>
          <p:cNvPicPr preferRelativeResize="0"/>
          <p:nvPr/>
        </p:nvPicPr>
        <p:blipFill rotWithShape="1">
          <a:blip r:embed="rId5">
            <a:alphaModFix/>
          </a:blip>
          <a:srcRect l="-28909" t="37547" r="11772" b="21612"/>
          <a:stretch/>
        </p:blipFill>
        <p:spPr>
          <a:xfrm rot="5400013">
            <a:off x="6572853" y="2733659"/>
            <a:ext cx="2981425" cy="1847858"/>
          </a:xfrm>
          <a:prstGeom prst="rect">
            <a:avLst/>
          </a:prstGeom>
          <a:noFill/>
          <a:ln>
            <a:noFill/>
          </a:ln>
          <a:effectLst>
            <a:outerShdw blurRad="100013" dist="19050" dir="1968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3"/>
          <p:cNvPicPr preferRelativeResize="0"/>
          <p:nvPr/>
        </p:nvPicPr>
        <p:blipFill rotWithShape="1">
          <a:blip r:embed="rId3">
            <a:alphaModFix/>
          </a:blip>
          <a:srcRect l="20854" t="20854"/>
          <a:stretch/>
        </p:blipFill>
        <p:spPr>
          <a:xfrm>
            <a:off x="-1" y="1"/>
            <a:ext cx="9144005" cy="514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/>
          <p:cNvPicPr preferRelativeResize="0"/>
          <p:nvPr/>
        </p:nvPicPr>
        <p:blipFill rotWithShape="1">
          <a:blip r:embed="rId4">
            <a:alphaModFix/>
          </a:blip>
          <a:srcRect b="57852"/>
          <a:stretch/>
        </p:blipFill>
        <p:spPr>
          <a:xfrm>
            <a:off x="394625" y="583350"/>
            <a:ext cx="8354749" cy="4560152"/>
          </a:xfrm>
          <a:prstGeom prst="rect">
            <a:avLst/>
          </a:prstGeom>
          <a:noFill/>
          <a:ln>
            <a:noFill/>
          </a:ln>
          <a:effectLst>
            <a:outerShdw blurRad="57150" dist="19050" dir="21300000" algn="bl" rotWithShape="0">
              <a:srgbClr val="000000">
                <a:alpha val="48000"/>
              </a:srgbClr>
            </a:outerShdw>
          </a:effectLst>
        </p:spPr>
      </p:pic>
      <p:sp>
        <p:nvSpPr>
          <p:cNvPr id="105" name="Google Shape;105;p13"/>
          <p:cNvSpPr/>
          <p:nvPr/>
        </p:nvSpPr>
        <p:spPr>
          <a:xfrm>
            <a:off x="398350" y="591675"/>
            <a:ext cx="8351100" cy="455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06" name="Google Shape;106;p13"/>
          <p:cNvGraphicFramePr/>
          <p:nvPr/>
        </p:nvGraphicFramePr>
        <p:xfrm>
          <a:off x="615788" y="732350"/>
          <a:ext cx="7916225" cy="4274450"/>
        </p:xfrm>
        <a:graphic>
          <a:graphicData uri="http://schemas.openxmlformats.org/drawingml/2006/table">
            <a:tbl>
              <a:tblPr>
                <a:noFill/>
                <a:tableStyleId>{49E6C4B3-E2BC-41C5-B637-AFC9EEFC9F93}</a:tableStyleId>
              </a:tblPr>
              <a:tblGrid>
                <a:gridCol w="306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8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What?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When?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How Much?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3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I talked to my grandma on FaceTime (on my dad’s iPhone).</a:t>
                      </a:r>
                      <a:endParaRPr sz="4000" b="1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Tuesday evening, right before dinner</a:t>
                      </a:r>
                      <a:endParaRPr sz="4000" b="1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For about 10 minutes</a:t>
                      </a:r>
                      <a:endParaRPr sz="4000" b="1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7" name="Google Shape;107;p13"/>
          <p:cNvPicPr preferRelativeResize="0"/>
          <p:nvPr/>
        </p:nvPicPr>
        <p:blipFill rotWithShape="1">
          <a:blip r:embed="rId5">
            <a:alphaModFix/>
          </a:blip>
          <a:srcRect l="-28909" t="37547" r="11772" b="21612"/>
          <a:stretch/>
        </p:blipFill>
        <p:spPr>
          <a:xfrm rot="5400013">
            <a:off x="6572853" y="2733659"/>
            <a:ext cx="2981425" cy="1847858"/>
          </a:xfrm>
          <a:prstGeom prst="rect">
            <a:avLst/>
          </a:prstGeom>
          <a:noFill/>
          <a:ln>
            <a:noFill/>
          </a:ln>
          <a:effectLst>
            <a:outerShdw blurRad="100013" dist="19050" dir="1968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4"/>
          <p:cNvPicPr preferRelativeResize="0"/>
          <p:nvPr/>
        </p:nvPicPr>
        <p:blipFill rotWithShape="1">
          <a:blip r:embed="rId3">
            <a:alphaModFix/>
          </a:blip>
          <a:srcRect l="20854" t="20854"/>
          <a:stretch/>
        </p:blipFill>
        <p:spPr>
          <a:xfrm>
            <a:off x="-1" y="1"/>
            <a:ext cx="9144005" cy="514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 rotWithShape="1">
          <a:blip r:embed="rId4">
            <a:alphaModFix/>
          </a:blip>
          <a:srcRect b="57852"/>
          <a:stretch/>
        </p:blipFill>
        <p:spPr>
          <a:xfrm>
            <a:off x="394625" y="583350"/>
            <a:ext cx="8354749" cy="4560152"/>
          </a:xfrm>
          <a:prstGeom prst="rect">
            <a:avLst/>
          </a:prstGeom>
          <a:noFill/>
          <a:ln>
            <a:noFill/>
          </a:ln>
          <a:effectLst>
            <a:outerShdw blurRad="57150" dist="19050" dir="21300000" algn="bl" rotWithShape="0">
              <a:srgbClr val="000000">
                <a:alpha val="48000"/>
              </a:srgbClr>
            </a:outerShdw>
          </a:effectLst>
        </p:spPr>
      </p:pic>
      <p:sp>
        <p:nvSpPr>
          <p:cNvPr id="114" name="Google Shape;114;p14"/>
          <p:cNvSpPr/>
          <p:nvPr/>
        </p:nvSpPr>
        <p:spPr>
          <a:xfrm>
            <a:off x="398350" y="591675"/>
            <a:ext cx="8351100" cy="455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15" name="Google Shape;115;p14"/>
          <p:cNvGraphicFramePr/>
          <p:nvPr/>
        </p:nvGraphicFramePr>
        <p:xfrm>
          <a:off x="615788" y="732350"/>
          <a:ext cx="7916225" cy="4274450"/>
        </p:xfrm>
        <a:graphic>
          <a:graphicData uri="http://schemas.openxmlformats.org/drawingml/2006/table">
            <a:tbl>
              <a:tblPr>
                <a:noFill/>
                <a:tableStyleId>{49E6C4B3-E2BC-41C5-B637-AFC9EEFC9F93}</a:tableStyleId>
              </a:tblPr>
              <a:tblGrid>
                <a:gridCol w="306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8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What?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When?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How Much?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3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I went on musical.ly and created some cool videos to send to my friends.</a:t>
                      </a:r>
                      <a:endParaRPr sz="3600" b="1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Thursday afternoon, after school</a:t>
                      </a:r>
                      <a:endParaRPr sz="4000" b="1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For about 45 minutes</a:t>
                      </a:r>
                      <a:endParaRPr sz="4000" b="1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6" name="Google Shape;116;p14"/>
          <p:cNvPicPr preferRelativeResize="0"/>
          <p:nvPr/>
        </p:nvPicPr>
        <p:blipFill rotWithShape="1">
          <a:blip r:embed="rId5">
            <a:alphaModFix/>
          </a:blip>
          <a:srcRect l="-28909" t="37547" r="11772" b="21612"/>
          <a:stretch/>
        </p:blipFill>
        <p:spPr>
          <a:xfrm rot="5400013">
            <a:off x="6572853" y="2733659"/>
            <a:ext cx="2981425" cy="1847858"/>
          </a:xfrm>
          <a:prstGeom prst="rect">
            <a:avLst/>
          </a:prstGeom>
          <a:noFill/>
          <a:ln>
            <a:noFill/>
          </a:ln>
          <a:effectLst>
            <a:outerShdw blurRad="100013" dist="19050" dir="1968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5"/>
          <p:cNvPicPr preferRelativeResize="0"/>
          <p:nvPr/>
        </p:nvPicPr>
        <p:blipFill rotWithShape="1">
          <a:blip r:embed="rId3">
            <a:alphaModFix/>
          </a:blip>
          <a:srcRect l="20854" t="20854"/>
          <a:stretch/>
        </p:blipFill>
        <p:spPr>
          <a:xfrm>
            <a:off x="-1" y="1"/>
            <a:ext cx="9144005" cy="514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 rotWithShape="1">
          <a:blip r:embed="rId4">
            <a:alphaModFix/>
          </a:blip>
          <a:srcRect b="57852"/>
          <a:stretch/>
        </p:blipFill>
        <p:spPr>
          <a:xfrm>
            <a:off x="394625" y="583350"/>
            <a:ext cx="8354749" cy="4560152"/>
          </a:xfrm>
          <a:prstGeom prst="rect">
            <a:avLst/>
          </a:prstGeom>
          <a:noFill/>
          <a:ln>
            <a:noFill/>
          </a:ln>
          <a:effectLst>
            <a:outerShdw blurRad="57150" dist="19050" dir="21300000" algn="bl" rotWithShape="0">
              <a:srgbClr val="000000">
                <a:alpha val="48000"/>
              </a:srgbClr>
            </a:outerShdw>
          </a:effectLst>
        </p:spPr>
      </p:pic>
      <p:sp>
        <p:nvSpPr>
          <p:cNvPr id="123" name="Google Shape;123;p15"/>
          <p:cNvSpPr/>
          <p:nvPr/>
        </p:nvSpPr>
        <p:spPr>
          <a:xfrm>
            <a:off x="398350" y="591675"/>
            <a:ext cx="8351100" cy="455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24" name="Google Shape;124;p15"/>
          <p:cNvGraphicFramePr/>
          <p:nvPr/>
        </p:nvGraphicFramePr>
        <p:xfrm>
          <a:off x="615788" y="732350"/>
          <a:ext cx="7916225" cy="4274450"/>
        </p:xfrm>
        <a:graphic>
          <a:graphicData uri="http://schemas.openxmlformats.org/drawingml/2006/table">
            <a:tbl>
              <a:tblPr>
                <a:noFill/>
                <a:tableStyleId>{49E6C4B3-E2BC-41C5-B637-AFC9EEFC9F93}</a:tableStyleId>
              </a:tblPr>
              <a:tblGrid>
                <a:gridCol w="306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8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What?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When?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How Much?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3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I read a book that I’m really into right now (</a:t>
                      </a:r>
                      <a:r>
                        <a:rPr lang="en" sz="4000" b="1" i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Wonder</a:t>
                      </a:r>
                      <a: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).</a:t>
                      </a:r>
                      <a:endParaRPr sz="3600" b="1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Tuesday evening, after dinner</a:t>
                      </a:r>
                      <a:endParaRPr sz="4000" b="1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For about an hour</a:t>
                      </a:r>
                      <a:endParaRPr sz="4000" b="1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5" name="Google Shape;125;p15"/>
          <p:cNvPicPr preferRelativeResize="0"/>
          <p:nvPr/>
        </p:nvPicPr>
        <p:blipFill rotWithShape="1">
          <a:blip r:embed="rId5">
            <a:alphaModFix/>
          </a:blip>
          <a:srcRect l="-28909" t="37547" r="11772" b="21612"/>
          <a:stretch/>
        </p:blipFill>
        <p:spPr>
          <a:xfrm rot="5400013">
            <a:off x="6572853" y="2733659"/>
            <a:ext cx="2981425" cy="1847858"/>
          </a:xfrm>
          <a:prstGeom prst="rect">
            <a:avLst/>
          </a:prstGeom>
          <a:noFill/>
          <a:ln>
            <a:noFill/>
          </a:ln>
          <a:effectLst>
            <a:outerShdw blurRad="100013" dist="19050" dir="1968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/>
        </p:nvSpPr>
        <p:spPr>
          <a:xfrm>
            <a:off x="-175" y="627725"/>
            <a:ext cx="9144000" cy="30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900"/>
              </a:buClr>
              <a:buSzPts val="2000"/>
              <a:buFont typeface="Lato"/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Essential Question</a:t>
            </a:r>
            <a:endParaRPr sz="3000" b="0" i="0" u="none" strike="noStrike" cap="none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br>
              <a:rPr lang="en"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rPr>
            </a:br>
            <a:r>
              <a:rPr lang="en"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rPr>
              <a:t>What makes a healthy media choice?</a:t>
            </a:r>
            <a:endParaRPr sz="2400" b="1" i="0" u="none" strike="noStrike" cap="none">
              <a:solidFill>
                <a:srgbClr val="44AA00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27" name="Google Shape;2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7300" y="2228259"/>
            <a:ext cx="319200" cy="4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898200" y="2511947"/>
            <a:ext cx="319200" cy="4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350" y="173296"/>
            <a:ext cx="388225" cy="38819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 txBox="1"/>
          <p:nvPr/>
        </p:nvSpPr>
        <p:spPr>
          <a:xfrm>
            <a:off x="569575" y="190700"/>
            <a:ext cx="36255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WARM UP: THINK, PAIR, 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507950" y="901200"/>
            <a:ext cx="8203200" cy="3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Rubik"/>
                <a:ea typeface="Rubik"/>
                <a:cs typeface="Rubik"/>
                <a:sym typeface="Rubik"/>
              </a:rPr>
              <a:t>What do you think the word "media" means?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Rubik"/>
                <a:ea typeface="Rubik"/>
                <a:cs typeface="Rubik"/>
                <a:sym typeface="Rubik"/>
              </a:rPr>
              <a:t>What are some examples?</a:t>
            </a:r>
            <a:endParaRPr sz="2400" i="0" u="none" strike="noStrike" cap="none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/>
        </p:nvSpPr>
        <p:spPr>
          <a:xfrm>
            <a:off x="887850" y="2339700"/>
            <a:ext cx="73389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All the ways that large groups of people get and share information (TV, books, the internet, newspapers, phones, etc.)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" name="Google Shape;52;p7"/>
          <p:cNvSpPr txBox="1"/>
          <p:nvPr/>
        </p:nvSpPr>
        <p:spPr>
          <a:xfrm>
            <a:off x="887850" y="1242250"/>
            <a:ext cx="50796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Media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53" name="Google Shape;53;p7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55" name="Google Shape;5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650" y="1630175"/>
            <a:ext cx="1722000" cy="71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/>
          <p:nvPr/>
        </p:nvSpPr>
        <p:spPr>
          <a:xfrm>
            <a:off x="887850" y="2339700"/>
            <a:ext cx="73389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Time spent watching, listening to, reading, </a:t>
            </a:r>
            <a:br>
              <a:rPr lang="en" sz="2400">
                <a:latin typeface="Lato"/>
                <a:ea typeface="Lato"/>
                <a:cs typeface="Lato"/>
                <a:sym typeface="Lato"/>
              </a:rPr>
            </a:br>
            <a:r>
              <a:rPr lang="en" sz="2400">
                <a:latin typeface="Lato"/>
                <a:ea typeface="Lato"/>
                <a:cs typeface="Lato"/>
                <a:sym typeface="Lato"/>
              </a:rPr>
              <a:t>or creating media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" name="Google Shape;61;p8"/>
          <p:cNvSpPr txBox="1"/>
          <p:nvPr/>
        </p:nvSpPr>
        <p:spPr>
          <a:xfrm>
            <a:off x="887850" y="1242250"/>
            <a:ext cx="50796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Media Choices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8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4" name="Google Shape;6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650" y="1630175"/>
            <a:ext cx="3710875" cy="71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/>
          <p:nvPr/>
        </p:nvSpPr>
        <p:spPr>
          <a:xfrm>
            <a:off x="887850" y="2187300"/>
            <a:ext cx="73683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Using media in a way that feels healthy and in balance with other life activities (family, friends, school, hobbies, etc.)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887850" y="1020500"/>
            <a:ext cx="36843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Media Balance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54" name="Google Shape;154;p18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8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56" name="Google Shape;156;p18"/>
          <p:cNvPicPr preferRelativeResize="0"/>
          <p:nvPr/>
        </p:nvPicPr>
        <p:blipFill rotWithShape="1">
          <a:blip r:embed="rId4">
            <a:alphaModFix/>
          </a:blip>
          <a:srcRect t="11223" b="11215"/>
          <a:stretch/>
        </p:blipFill>
        <p:spPr>
          <a:xfrm>
            <a:off x="823950" y="1425300"/>
            <a:ext cx="3684300" cy="5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/>
          <p:nvPr/>
        </p:nvSpPr>
        <p:spPr>
          <a:xfrm>
            <a:off x="0" y="160100"/>
            <a:ext cx="91440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600"/>
              <a:buFont typeface="Lato"/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What makes a healthy media choice?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587900" y="1971675"/>
            <a:ext cx="2378400" cy="22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550" tIns="40750" rIns="81550" bIns="4075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What are the media you're consuming (or creating)?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What platforms are you using to consume the media (i.e., a streaming platform like Netflix)? 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or …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What device(s) are you using to consume (or create) the media?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587900" y="1280425"/>
            <a:ext cx="15144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50"/>
              <a:buFont typeface="Lato"/>
              <a:buNone/>
            </a:pPr>
            <a:r>
              <a:rPr lang="en" sz="3400" b="1">
                <a:solidFill>
                  <a:srgbClr val="44AA00"/>
                </a:solidFill>
                <a:latin typeface="Rubik"/>
                <a:ea typeface="Rubik"/>
                <a:cs typeface="Rubik"/>
                <a:sym typeface="Rubik"/>
              </a:rPr>
              <a:t>What</a:t>
            </a:r>
            <a:r>
              <a:rPr lang="en" sz="3200" b="1">
                <a:solidFill>
                  <a:srgbClr val="44AA00"/>
                </a:solidFill>
                <a:latin typeface="Rubik"/>
                <a:ea typeface="Rubik"/>
                <a:cs typeface="Rubik"/>
                <a:sym typeface="Rubik"/>
              </a:rPr>
              <a:t>?</a:t>
            </a:r>
            <a:endParaRPr sz="3200" b="1">
              <a:solidFill>
                <a:srgbClr val="44AA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3317325" y="1971675"/>
            <a:ext cx="2619300" cy="22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550" tIns="40750" rIns="81550" bIns="4075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9910"/>
              </a:buClr>
              <a:buSzPts val="300"/>
              <a:buFont typeface="Lato"/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When are you consuming (or creating) the media?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49910"/>
              </a:buClr>
              <a:buSzPts val="300"/>
              <a:buFont typeface="Lato"/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What time of day? What day of the week?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rgbClr val="249910"/>
              </a:buClr>
              <a:buSzPts val="300"/>
              <a:buFont typeface="Lato"/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What else is happening at this time (i.e., is it during dinner time, right before bed, etc.)?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3317325" y="1280426"/>
            <a:ext cx="16431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50"/>
              <a:buFont typeface="Lato"/>
              <a:buNone/>
            </a:pPr>
            <a:r>
              <a:rPr lang="en" sz="3400" b="1">
                <a:solidFill>
                  <a:srgbClr val="00857D"/>
                </a:solidFill>
                <a:latin typeface="Rubik"/>
                <a:ea typeface="Rubik"/>
                <a:cs typeface="Rubik"/>
                <a:sym typeface="Rubik"/>
              </a:rPr>
              <a:t>When?</a:t>
            </a:r>
            <a:endParaRPr sz="3400" b="1">
              <a:solidFill>
                <a:srgbClr val="00857D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6208875" y="1971675"/>
            <a:ext cx="2749200" cy="22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550" tIns="40750" rIns="81550" bIns="4075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How much media are you consuming?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How long are you spending with the media at one time?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How often are you consuming the media?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16"/>
          <p:cNvSpPr txBox="1"/>
          <p:nvPr/>
        </p:nvSpPr>
        <p:spPr>
          <a:xfrm>
            <a:off x="6208875" y="1280425"/>
            <a:ext cx="28398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50"/>
              <a:buFont typeface="Lato"/>
              <a:buNone/>
            </a:pPr>
            <a:r>
              <a:rPr lang="en" sz="3400" b="1">
                <a:solidFill>
                  <a:srgbClr val="0177FF"/>
                </a:solidFill>
                <a:latin typeface="Rubik"/>
                <a:ea typeface="Rubik"/>
                <a:cs typeface="Rubik"/>
                <a:sym typeface="Rubik"/>
              </a:rPr>
              <a:t>How much?</a:t>
            </a:r>
            <a:endParaRPr sz="3400" b="1">
              <a:solidFill>
                <a:srgbClr val="0177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37" name="Google Shape;137;p16"/>
          <p:cNvCxnSpPr/>
          <p:nvPr/>
        </p:nvCxnSpPr>
        <p:spPr>
          <a:xfrm>
            <a:off x="3064650" y="1971750"/>
            <a:ext cx="0" cy="22449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" name="Google Shape;138;p16"/>
          <p:cNvCxnSpPr/>
          <p:nvPr/>
        </p:nvCxnSpPr>
        <p:spPr>
          <a:xfrm>
            <a:off x="6015325" y="1971750"/>
            <a:ext cx="0" cy="22449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0"/>
          <p:cNvPicPr preferRelativeResize="0"/>
          <p:nvPr/>
        </p:nvPicPr>
        <p:blipFill rotWithShape="1">
          <a:blip r:embed="rId3">
            <a:alphaModFix/>
          </a:blip>
          <a:srcRect l="20854" t="20854"/>
          <a:stretch/>
        </p:blipFill>
        <p:spPr>
          <a:xfrm>
            <a:off x="-1" y="1"/>
            <a:ext cx="9144005" cy="514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0"/>
          <p:cNvPicPr preferRelativeResize="0"/>
          <p:nvPr/>
        </p:nvPicPr>
        <p:blipFill rotWithShape="1">
          <a:blip r:embed="rId4">
            <a:alphaModFix/>
          </a:blip>
          <a:srcRect b="57852"/>
          <a:stretch/>
        </p:blipFill>
        <p:spPr>
          <a:xfrm>
            <a:off x="394625" y="583350"/>
            <a:ext cx="8354749" cy="4560152"/>
          </a:xfrm>
          <a:prstGeom prst="rect">
            <a:avLst/>
          </a:prstGeom>
          <a:noFill/>
          <a:ln>
            <a:noFill/>
          </a:ln>
          <a:effectLst>
            <a:outerShdw blurRad="57150" dist="19050" dir="21300000" algn="bl" rotWithShape="0">
              <a:srgbClr val="000000">
                <a:alpha val="48000"/>
              </a:srgbClr>
            </a:outerShdw>
          </a:effectLst>
        </p:spPr>
      </p:pic>
      <p:sp>
        <p:nvSpPr>
          <p:cNvPr id="78" name="Google Shape;78;p10"/>
          <p:cNvSpPr/>
          <p:nvPr/>
        </p:nvSpPr>
        <p:spPr>
          <a:xfrm>
            <a:off x="398350" y="591675"/>
            <a:ext cx="8351100" cy="455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9" name="Google Shape;79;p10"/>
          <p:cNvGraphicFramePr/>
          <p:nvPr>
            <p:extLst>
              <p:ext uri="{D42A27DB-BD31-4B8C-83A1-F6EECF244321}">
                <p14:modId xmlns:p14="http://schemas.microsoft.com/office/powerpoint/2010/main" val="3980985796"/>
              </p:ext>
            </p:extLst>
          </p:nvPr>
        </p:nvGraphicFramePr>
        <p:xfrm>
          <a:off x="615788" y="732350"/>
          <a:ext cx="7916225" cy="4274450"/>
        </p:xfrm>
        <a:graphic>
          <a:graphicData uri="http://schemas.openxmlformats.org/drawingml/2006/table">
            <a:tbl>
              <a:tblPr>
                <a:noFill/>
                <a:tableStyleId>{49E6C4B3-E2BC-41C5-B637-AFC9EEFC9F93}</a:tableStyleId>
              </a:tblPr>
              <a:tblGrid>
                <a:gridCol w="306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8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What?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When?</a:t>
                      </a:r>
                      <a:endParaRPr sz="3000" b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How Much?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3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I watched YouTube cat videos on my mom’s iPhone.</a:t>
                      </a:r>
                      <a:endParaRPr sz="4000" b="1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0" b="1" dirty="0">
                          <a:latin typeface="Caveat"/>
                          <a:ea typeface="Caveat"/>
                          <a:cs typeface="Caveat"/>
                          <a:sym typeface="Caveat"/>
                        </a:rPr>
                        <a:t>Monday morning, before school</a:t>
                      </a:r>
                      <a:endParaRPr sz="4000" b="1" dirty="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0" b="1" dirty="0">
                          <a:latin typeface="Caveat"/>
                          <a:ea typeface="Caveat"/>
                          <a:cs typeface="Caveat"/>
                          <a:sym typeface="Caveat"/>
                        </a:rPr>
                        <a:t>For about 20 minutes</a:t>
                      </a:r>
                      <a:endParaRPr sz="4000" b="1" dirty="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0" name="Google Shape;80;p10"/>
          <p:cNvPicPr preferRelativeResize="0"/>
          <p:nvPr/>
        </p:nvPicPr>
        <p:blipFill rotWithShape="1">
          <a:blip r:embed="rId5">
            <a:alphaModFix/>
          </a:blip>
          <a:srcRect l="-28909" t="37547" r="11772" b="21612"/>
          <a:stretch/>
        </p:blipFill>
        <p:spPr>
          <a:xfrm rot="5400013">
            <a:off x="6572853" y="2733659"/>
            <a:ext cx="2981425" cy="1847858"/>
          </a:xfrm>
          <a:prstGeom prst="rect">
            <a:avLst/>
          </a:prstGeom>
          <a:noFill/>
          <a:ln>
            <a:noFill/>
          </a:ln>
          <a:effectLst>
            <a:outerShdw blurRad="100013" dist="19050" dir="1968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1"/>
          <p:cNvPicPr preferRelativeResize="0"/>
          <p:nvPr/>
        </p:nvPicPr>
        <p:blipFill rotWithShape="1">
          <a:blip r:embed="rId3">
            <a:alphaModFix/>
          </a:blip>
          <a:srcRect l="20854" t="20854"/>
          <a:stretch/>
        </p:blipFill>
        <p:spPr>
          <a:xfrm>
            <a:off x="-1" y="1"/>
            <a:ext cx="9144005" cy="514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1"/>
          <p:cNvPicPr preferRelativeResize="0"/>
          <p:nvPr/>
        </p:nvPicPr>
        <p:blipFill rotWithShape="1">
          <a:blip r:embed="rId4">
            <a:alphaModFix/>
          </a:blip>
          <a:srcRect b="57852"/>
          <a:stretch/>
        </p:blipFill>
        <p:spPr>
          <a:xfrm>
            <a:off x="394625" y="583350"/>
            <a:ext cx="8354749" cy="4560152"/>
          </a:xfrm>
          <a:prstGeom prst="rect">
            <a:avLst/>
          </a:prstGeom>
          <a:noFill/>
          <a:ln>
            <a:noFill/>
          </a:ln>
          <a:effectLst>
            <a:outerShdw blurRad="57150" dist="19050" dir="21300000" algn="bl" rotWithShape="0">
              <a:srgbClr val="000000">
                <a:alpha val="48000"/>
              </a:srgbClr>
            </a:outerShdw>
          </a:effectLst>
        </p:spPr>
      </p:pic>
      <p:sp>
        <p:nvSpPr>
          <p:cNvPr id="87" name="Google Shape;87;p11"/>
          <p:cNvSpPr/>
          <p:nvPr/>
        </p:nvSpPr>
        <p:spPr>
          <a:xfrm>
            <a:off x="398350" y="591675"/>
            <a:ext cx="8351100" cy="455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88" name="Google Shape;88;p11"/>
          <p:cNvGraphicFramePr/>
          <p:nvPr/>
        </p:nvGraphicFramePr>
        <p:xfrm>
          <a:off x="615788" y="732350"/>
          <a:ext cx="7916225" cy="4274450"/>
        </p:xfrm>
        <a:graphic>
          <a:graphicData uri="http://schemas.openxmlformats.org/drawingml/2006/table">
            <a:tbl>
              <a:tblPr>
                <a:noFill/>
                <a:tableStyleId>{49E6C4B3-E2BC-41C5-B637-AFC9EEFC9F93}</a:tableStyleId>
              </a:tblPr>
              <a:tblGrid>
                <a:gridCol w="306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8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What?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When?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How Much?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3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I watched </a:t>
                      </a:r>
                      <a:r>
                        <a:rPr lang="en" sz="4000" b="1" i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Trollhunters</a:t>
                      </a:r>
                      <a: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 on Netflix (on my iPad).</a:t>
                      </a:r>
                      <a:endParaRPr sz="4000" b="1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Late on Wednesday night, in bed, until I fell asleep</a:t>
                      </a:r>
                      <a:endParaRPr sz="4000" b="1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For two and a half hours</a:t>
                      </a:r>
                      <a:endParaRPr sz="4000" b="1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9" name="Google Shape;89;p11"/>
          <p:cNvPicPr preferRelativeResize="0"/>
          <p:nvPr/>
        </p:nvPicPr>
        <p:blipFill rotWithShape="1">
          <a:blip r:embed="rId5">
            <a:alphaModFix/>
          </a:blip>
          <a:srcRect l="-28909" t="37547" r="11772" b="21612"/>
          <a:stretch/>
        </p:blipFill>
        <p:spPr>
          <a:xfrm rot="5400013">
            <a:off x="6572853" y="2733659"/>
            <a:ext cx="2981425" cy="1847858"/>
          </a:xfrm>
          <a:prstGeom prst="rect">
            <a:avLst/>
          </a:prstGeom>
          <a:noFill/>
          <a:ln>
            <a:noFill/>
          </a:ln>
          <a:effectLst>
            <a:outerShdw blurRad="100013" dist="19050" dir="1968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441</Words>
  <Application>Microsoft Office PowerPoint</Application>
  <PresentationFormat>On-screen Show (16:9)</PresentationFormat>
  <Paragraphs>67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Lato</vt:lpstr>
      <vt:lpstr>Arial</vt:lpstr>
      <vt:lpstr>Rubik</vt:lpstr>
      <vt:lpstr>Rubik Light</vt:lpstr>
      <vt:lpstr>Indie Flower</vt:lpstr>
      <vt:lpstr>Caveat</vt:lpstr>
      <vt:lpstr>DigCit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Rose, Kimberly A.</cp:lastModifiedBy>
  <cp:revision>5</cp:revision>
  <dcterms:modified xsi:type="dcterms:W3CDTF">2019-11-06T17:58:01Z</dcterms:modified>
</cp:coreProperties>
</file>