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295CB5-C186-46D4-8D44-05A3B0FAD702}">
  <a:tblStyle styleId="{0F295CB5-C186-46D4-8D44-05A3B0FAD7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104" y="-1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402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d746d4b37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3d746d4b37_0_19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d609e8d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3d609e8d7a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d71431a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d71431a12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d71431a12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d71431a12_1_9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037fe8d8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037fe8d8_1_1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746d4b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746d4b37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746d4b3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746d4b37_0_1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037fe8d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037fe8d8_1_1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Our Online Tracks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4</a:t>
            </a:r>
            <a:endParaRPr sz="1200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5">
            <a:alphaModFix/>
          </a:blip>
          <a:srcRect l="7157" r="9230"/>
          <a:stretch/>
        </p:blipFill>
        <p:spPr>
          <a:xfrm>
            <a:off x="3631050" y="0"/>
            <a:ext cx="5512950" cy="51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0" y="99060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13FE0"/>
                </a:solidFill>
                <a:latin typeface="Indie Flower"/>
                <a:ea typeface="Indie Flower"/>
                <a:cs typeface="Indie Flower"/>
                <a:sym typeface="Indie Flower"/>
              </a:rPr>
              <a:t/>
            </a:r>
            <a:br>
              <a:rPr lang="en" sz="2400" b="1">
                <a:solidFill>
                  <a:srgbClr val="413FE0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" sz="2400" b="1">
                <a:solidFill>
                  <a:srgbClr val="0177FF"/>
                </a:solidFill>
                <a:latin typeface="Indie Flower"/>
                <a:ea typeface="Indie Flower"/>
                <a:cs typeface="Indie Flower"/>
                <a:sym typeface="Indie Flower"/>
              </a:rPr>
              <a:t>How does our online activity affect the digital </a:t>
            </a:r>
            <a:endParaRPr sz="2400" b="1">
              <a:solidFill>
                <a:srgbClr val="0177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177FF"/>
                </a:solidFill>
                <a:latin typeface="Indie Flower"/>
                <a:ea typeface="Indie Flower"/>
                <a:cs typeface="Indie Flower"/>
                <a:sym typeface="Indie Flower"/>
              </a:rPr>
              <a:t>footprints of ourselves and others?</a:t>
            </a:r>
            <a:endParaRPr sz="2400" b="1">
              <a:solidFill>
                <a:srgbClr val="0177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13FE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50" y="2147575"/>
            <a:ext cx="326475" cy="4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508686">
            <a:off x="6865721" y="2866625"/>
            <a:ext cx="304460" cy="39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/>
        </p:nvSpPr>
        <p:spPr>
          <a:xfrm>
            <a:off x="541250" y="863000"/>
            <a:ext cx="8242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latin typeface="Rubik"/>
                <a:ea typeface="Rubik"/>
                <a:cs typeface="Rubik"/>
                <a:sym typeface="Rubik"/>
              </a:rPr>
              <a:t>What do you notice in this image?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latin typeface="Rubik"/>
                <a:ea typeface="Rubik"/>
                <a:cs typeface="Rubik"/>
                <a:sym typeface="Rubik"/>
              </a:rPr>
              <a:t>What can you infer about the animal that left this?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569575" y="190700"/>
            <a:ext cx="36066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l="18417" r="14119"/>
          <a:stretch/>
        </p:blipFill>
        <p:spPr>
          <a:xfrm>
            <a:off x="2774650" y="1708550"/>
            <a:ext cx="3213775" cy="26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>
            <a:off x="2454625" y="1497600"/>
            <a:ext cx="641100" cy="620700"/>
          </a:xfrm>
          <a:prstGeom prst="ellipse">
            <a:avLst/>
          </a:prstGeom>
          <a:solidFill>
            <a:srgbClr val="017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EEEEE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800">
              <a:solidFill>
                <a:srgbClr val="EEEEE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625" y="236425"/>
            <a:ext cx="294550" cy="29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/>
        </p:nvSpPr>
        <p:spPr>
          <a:xfrm>
            <a:off x="0" y="863000"/>
            <a:ext cx="91440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latin typeface="Rubik"/>
                <a:ea typeface="Rubik"/>
                <a:cs typeface="Rubik"/>
                <a:sym typeface="Rubik"/>
              </a:rPr>
              <a:t>What do you notice in this image?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latin typeface="Rubik"/>
                <a:ea typeface="Rubik"/>
                <a:cs typeface="Rubik"/>
                <a:sym typeface="Rubik"/>
              </a:rPr>
              <a:t>What can you infer about this animal? 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569575" y="190700"/>
            <a:ext cx="36066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 l="20337" r="11714"/>
          <a:stretch/>
        </p:blipFill>
        <p:spPr>
          <a:xfrm>
            <a:off x="2790519" y="1742000"/>
            <a:ext cx="3263356" cy="26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2454625" y="1497600"/>
            <a:ext cx="641100" cy="620700"/>
          </a:xfrm>
          <a:prstGeom prst="ellipse">
            <a:avLst/>
          </a:prstGeom>
          <a:solidFill>
            <a:srgbClr val="017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EEEEE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800">
              <a:solidFill>
                <a:srgbClr val="EEEEE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625" y="236425"/>
            <a:ext cx="294550" cy="29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/>
        </p:nvSpPr>
        <p:spPr>
          <a:xfrm>
            <a:off x="887850" y="2187300"/>
            <a:ext cx="73683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record of what you do online, including the sites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you visit and the things you post. It can also include things that others post that involve you, such as pictures or comments.</a:t>
            </a:r>
            <a:endParaRPr sz="24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887850" y="1020500"/>
            <a:ext cx="4174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Rubik"/>
                <a:ea typeface="Rubik"/>
                <a:cs typeface="Rubik"/>
                <a:sym typeface="Rubik"/>
              </a:rPr>
              <a:t>Digital Footprint </a:t>
            </a:r>
            <a:endParaRPr sz="4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00" y="1475825"/>
            <a:ext cx="42242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 rotWithShape="1">
          <a:blip r:embed="rId4">
            <a:alphaModFix/>
          </a:blip>
          <a:srcRect l="446" r="436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521375" y="1618519"/>
            <a:ext cx="3168689" cy="19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Camilla spends a lot of time online. For each activity, decide what it might tell you about her and whether she is in control of this activity.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25" y="218575"/>
            <a:ext cx="297650" cy="2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569575" y="190700"/>
            <a:ext cx="2937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ubik"/>
                <a:ea typeface="Rubik"/>
                <a:cs typeface="Rubik"/>
                <a:sym typeface="Rubik"/>
              </a:rPr>
              <a:t>PAIR WORK: WHO GOES THERE?</a:t>
            </a:r>
            <a:endParaRPr sz="1200" dirty="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B2AF935-75A7-4CDC-9FB4-EBFFA33DA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05475"/>
              </p:ext>
            </p:extLst>
          </p:nvPr>
        </p:nvGraphicFramePr>
        <p:xfrm>
          <a:off x="4133737" y="1122127"/>
          <a:ext cx="4572000" cy="3532807"/>
        </p:xfrm>
        <a:graphic>
          <a:graphicData uri="http://schemas.openxmlformats.org/drawingml/2006/table">
            <a:tbl>
              <a:tblPr firstRow="1" firstCol="1" bandRow="1">
                <a:tableStyleId>{0F295CB5-C186-46D4-8D44-05A3B0FAD702}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879667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1408575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452188804"/>
                    </a:ext>
                  </a:extLst>
                </a:gridCol>
              </a:tblGrid>
              <a:tr h="463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Footprint 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activity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If you saw it, what might it tell 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you about Camilla?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Is Camilla in control of this?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(Circle one.)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extLst>
                  <a:ext uri="{0D108BD9-81ED-4DB2-BD59-A6C34878D82A}">
                    <a16:rowId xmlns:a16="http://schemas.microsoft.com/office/drawing/2014/main" xmlns="" val="365544170"/>
                  </a:ext>
                </a:extLst>
              </a:tr>
              <a:tr h="536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She appears in a video of the school play that her parents post on a video-sharing site.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endParaRPr lang="en-US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5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extLst>
                  <a:ext uri="{0D108BD9-81ED-4DB2-BD59-A6C34878D82A}">
                    <a16:rowId xmlns:a16="http://schemas.microsoft.com/office/drawing/2014/main" xmlns="" val="1274980601"/>
                  </a:ext>
                </a:extLst>
              </a:tr>
              <a:tr h="63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She posts comments about dancing videos on YouTube.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endParaRPr lang="en-US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5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extLst>
                  <a:ext uri="{0D108BD9-81ED-4DB2-BD59-A6C34878D82A}">
                    <a16:rowId xmlns:a16="http://schemas.microsoft.com/office/drawing/2014/main" xmlns="" val="65759003"/>
                  </a:ext>
                </a:extLst>
              </a:tr>
              <a:tr h="63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She creates a wish list of things she wants for her birthday on her parent's online shopping account.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endParaRPr lang="en-US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5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extLst>
                  <a:ext uri="{0D108BD9-81ED-4DB2-BD59-A6C34878D82A}">
                    <a16:rowId xmlns:a16="http://schemas.microsoft.com/office/drawing/2014/main" xmlns="" val="1313233471"/>
                  </a:ext>
                </a:extLst>
              </a:tr>
              <a:tr h="63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She appears on the top-scorers list of an online video game that she plays regularly.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endParaRPr lang="en-US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5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extLst>
                  <a:ext uri="{0D108BD9-81ED-4DB2-BD59-A6C34878D82A}">
                    <a16:rowId xmlns:a16="http://schemas.microsoft.com/office/drawing/2014/main" xmlns="" val="3594372220"/>
                  </a:ext>
                </a:extLst>
              </a:tr>
              <a:tr h="63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She appears in a 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picture her friend posted on social media.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endParaRPr lang="en-US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5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2" marR="36812" marT="36812" marB="36812" anchor="ctr"/>
                </a:tc>
                <a:extLst>
                  <a:ext uri="{0D108BD9-81ED-4DB2-BD59-A6C34878D82A}">
                    <a16:rowId xmlns:a16="http://schemas.microsoft.com/office/drawing/2014/main" xmlns="" val="3327125664"/>
                  </a:ext>
                </a:extLst>
              </a:tr>
            </a:tbl>
          </a:graphicData>
        </a:graphic>
      </p:graphicFrame>
      <p:pic>
        <p:nvPicPr>
          <p:cNvPr id="1034" name="Picture 5" descr="https://lh4.googleusercontent.com/iOGhYDp5yCB39NfezjDqmXAgsyQPL0WH-IEPqxWy0CqQwJkdWhPj6I3wjMapIETBS-zzUe7xKMXyOr-sPiSL-ne6yOBIWLPql1E_5zfIVPe8C9LXOHMTBXxeHOzViJymrHiVEfYO">
            <a:extLst>
              <a:ext uri="{FF2B5EF4-FFF2-40B4-BE49-F238E27FC236}">
                <a16:creationId xmlns:a16="http://schemas.microsoft.com/office/drawing/2014/main" xmlns="" id="{BA26E411-19B2-4D4B-A62C-6CC2485C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67" y="3941264"/>
            <a:ext cx="1409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7" descr="https://lh4.googleusercontent.com/iOGhYDp5yCB39NfezjDqmXAgsyQPL0WH-IEPqxWy0CqQwJkdWhPj6I3wjMapIETBS-zzUe7xKMXyOr-sPiSL-ne6yOBIWLPql1E_5zfIVPe8C9LXOHMTBXxeHOzViJymrHiVEfYO">
            <a:extLst>
              <a:ext uri="{FF2B5EF4-FFF2-40B4-BE49-F238E27FC236}">
                <a16:creationId xmlns:a16="http://schemas.microsoft.com/office/drawing/2014/main" xmlns="" id="{9CFAA673-1403-4390-AD4F-563F76DD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57" y="3360715"/>
            <a:ext cx="1409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9" descr="https://lh4.googleusercontent.com/iOGhYDp5yCB39NfezjDqmXAgsyQPL0WH-IEPqxWy0CqQwJkdWhPj6I3wjMapIETBS-zzUe7xKMXyOr-sPiSL-ne6yOBIWLPql1E_5zfIVPe8C9LXOHMTBXxeHOzViJymrHiVEfYO">
            <a:extLst>
              <a:ext uri="{FF2B5EF4-FFF2-40B4-BE49-F238E27FC236}">
                <a16:creationId xmlns:a16="http://schemas.microsoft.com/office/drawing/2014/main" xmlns="" id="{41473E19-5B96-4261-9789-45B91CF6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67" y="2668219"/>
            <a:ext cx="1409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1" descr="https://lh4.googleusercontent.com/iOGhYDp5yCB39NfezjDqmXAgsyQPL0WH-IEPqxWy0CqQwJkdWhPj6I3wjMapIETBS-zzUe7xKMXyOr-sPiSL-ne6yOBIWLPql1E_5zfIVPe8C9LXOHMTBXxeHOzViJymrHiVEfYO">
            <a:extLst>
              <a:ext uri="{FF2B5EF4-FFF2-40B4-BE49-F238E27FC236}">
                <a16:creationId xmlns:a16="http://schemas.microsoft.com/office/drawing/2014/main" xmlns="" id="{35762F71-29A0-4FC9-818D-EC7C4ADD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87" y="2059619"/>
            <a:ext cx="1409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3" descr="https://lh4.googleusercontent.com/iOGhYDp5yCB39NfezjDqmXAgsyQPL0WH-IEPqxWy0CqQwJkdWhPj6I3wjMapIETBS-zzUe7xKMXyOr-sPiSL-ne6yOBIWLPql1E_5zfIVPe8C9LXOHMTBXxeHOzViJymrHiVEfYO">
            <a:extLst>
              <a:ext uri="{FF2B5EF4-FFF2-40B4-BE49-F238E27FC236}">
                <a16:creationId xmlns:a16="http://schemas.microsoft.com/office/drawing/2014/main" xmlns="" id="{1471F856-C17D-471D-9F8C-EF772D03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87" y="1458734"/>
            <a:ext cx="1409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63;p8">
            <a:extLst>
              <a:ext uri="{FF2B5EF4-FFF2-40B4-BE49-F238E27FC236}">
                <a16:creationId xmlns:a16="http://schemas.microsoft.com/office/drawing/2014/main" xmlns="" id="{C7372B81-16A9-49DA-B309-864F1FD9AE8A}"/>
              </a:ext>
            </a:extLst>
          </p:cNvPr>
          <p:cNvSpPr txBox="1"/>
          <p:nvPr/>
        </p:nvSpPr>
        <p:spPr>
          <a:xfrm>
            <a:off x="747864" y="517425"/>
            <a:ext cx="5734096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ubik"/>
                <a:ea typeface="Rubik"/>
                <a:cs typeface="Rubik"/>
                <a:sym typeface="Rubik"/>
              </a:rPr>
              <a:t>Camilla’s Footprint</a:t>
            </a:r>
            <a:endParaRPr sz="4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" name="Google Shape;64;p8">
            <a:extLst>
              <a:ext uri="{FF2B5EF4-FFF2-40B4-BE49-F238E27FC236}">
                <a16:creationId xmlns:a16="http://schemas.microsoft.com/office/drawing/2014/main" xmlns="" id="{DB8AB9AC-1332-48A2-AF95-CD42E941864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214" y="972750"/>
            <a:ext cx="42242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ubik"/>
                <a:ea typeface="Rubik"/>
                <a:cs typeface="Rubik"/>
                <a:sym typeface="Rubik"/>
              </a:rPr>
              <a:t>What do you think are some of our responsibilities for being online? Both to ourselves and to others?</a:t>
            </a:r>
            <a:endParaRPr sz="2400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00" y="133650"/>
            <a:ext cx="410475" cy="41045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507950" y="190700"/>
            <a:ext cx="38943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THINK-PAIR-SHARE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025" y="1666176"/>
            <a:ext cx="3921950" cy="13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76195">
            <a:off x="2916739" y="1916859"/>
            <a:ext cx="546764" cy="71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902006">
            <a:off x="5800538" y="1979897"/>
            <a:ext cx="536904" cy="69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223</Words>
  <Application>Microsoft Macintosh PowerPoint</Application>
  <PresentationFormat>On-screen Show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Indie Flower</vt:lpstr>
      <vt:lpstr>Lato</vt:lpstr>
      <vt:lpstr>Rubik</vt:lpstr>
      <vt:lpstr>Rubik Light</vt:lpstr>
      <vt:lpstr>Times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Kimberly Rose</cp:lastModifiedBy>
  <cp:revision>4</cp:revision>
  <cp:lastPrinted>2019-11-15T23:27:48Z</cp:lastPrinted>
  <dcterms:modified xsi:type="dcterms:W3CDTF">2019-12-09T05:50:42Z</dcterms:modified>
</cp:coreProperties>
</file>