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1"/>
  </p:notesMasterIdLst>
  <p:sldIdLst>
    <p:sldId id="256" r:id="rId2"/>
    <p:sldId id="257" r:id="rId3"/>
    <p:sldId id="262" r:id="rId4"/>
    <p:sldId id="259" r:id="rId5"/>
    <p:sldId id="260" r:id="rId6"/>
    <p:sldId id="266" r:id="rId7"/>
    <p:sldId id="263" r:id="rId8"/>
    <p:sldId id="264" r:id="rId9"/>
    <p:sldId id="265" r:id="rId10"/>
  </p:sldIdLst>
  <p:sldSz cx="9144000" cy="5143500" type="screen16x9"/>
  <p:notesSz cx="6858000" cy="9144000"/>
  <p:embeddedFontLst>
    <p:embeddedFont>
      <p:font typeface="Indie Flower" panose="020B0604020202020204" charset="0"/>
      <p:regular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Rubik" panose="020B0604020202020204" charset="-79"/>
      <p:regular r:id="rId17"/>
      <p:bold r:id="rId18"/>
      <p:italic r:id="rId19"/>
      <p:boldItalic r:id="rId20"/>
    </p:embeddedFont>
    <p:embeddedFont>
      <p:font typeface="Rubik Light" panose="020B0604020202020204" charset="-79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DCA016-4955-4C28-BD07-85BD74CD2547}" v="12" dt="2019-11-06T22:49:30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6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dc919401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3dc919401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c868b7c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3c868b7c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c919401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c919401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c868b7c16_1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c868b7c16_1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c868b7c16_1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c868b7c16_1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c868b7c16_1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c868b7c16_1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57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868b7c16_1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868b7c16_1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l="39237" t="4681" r="5654" b="18187"/>
          <a:stretch/>
        </p:blipFill>
        <p:spPr>
          <a:xfrm>
            <a:off x="3631049" y="0"/>
            <a:ext cx="55129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You Won't Believe This!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5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-175" y="627725"/>
            <a:ext cx="91440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00"/>
              </a:buClr>
              <a:buSzPts val="2000"/>
              <a:buFont typeface="Lato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 sz="3000" b="0" i="0" u="none" strike="noStrike" cap="none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br>
              <a:rPr lang="en" sz="2400" b="1">
                <a:solidFill>
                  <a:srgbClr val="413FE0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" sz="2400" b="1">
                <a:solidFill>
                  <a:srgbClr val="00857D"/>
                </a:solidFill>
                <a:latin typeface="Indie Flower"/>
                <a:ea typeface="Indie Flower"/>
                <a:cs typeface="Indie Flower"/>
                <a:sym typeface="Indie Flower"/>
              </a:rPr>
              <a:t>What is clickbait, and how can you avoid it?</a:t>
            </a:r>
            <a:endParaRPr sz="2400" b="1" i="0" u="none" strike="noStrike" cap="none">
              <a:solidFill>
                <a:srgbClr val="00857D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7275" y="2330021"/>
            <a:ext cx="255975" cy="332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230713">
            <a:off x="7298875" y="2582246"/>
            <a:ext cx="255975" cy="33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An image or headline that tries to get you to click on it, usually for advertising purposes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887850" y="1020500"/>
            <a:ext cx="2916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Clickbait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50" y="1403375"/>
            <a:ext cx="22712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9"/>
          <p:cNvPicPr preferRelativeResize="0"/>
          <p:nvPr/>
        </p:nvPicPr>
        <p:blipFill rotWithShape="1">
          <a:blip r:embed="rId4">
            <a:alphaModFix/>
          </a:blip>
          <a:srcRect l="446" r="436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665900" y="2941675"/>
            <a:ext cx="82032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30275" y="637700"/>
            <a:ext cx="8364300" cy="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Which of these headlines would you click first? Why?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THINK, PAIR, 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 r="4470"/>
          <a:stretch/>
        </p:blipFill>
        <p:spPr>
          <a:xfrm>
            <a:off x="4668225" y="2100200"/>
            <a:ext cx="3151951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5">
            <a:alphaModFix/>
          </a:blip>
          <a:srcRect r="17122"/>
          <a:stretch/>
        </p:blipFill>
        <p:spPr>
          <a:xfrm>
            <a:off x="1464138" y="2100200"/>
            <a:ext cx="2734601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6">
            <a:alphaModFix/>
          </a:blip>
          <a:srcRect r="1603"/>
          <a:stretch/>
        </p:blipFill>
        <p:spPr>
          <a:xfrm>
            <a:off x="1464138" y="1199450"/>
            <a:ext cx="3246476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7">
            <a:alphaModFix/>
          </a:blip>
          <a:srcRect r="12334"/>
          <a:stretch/>
        </p:blipFill>
        <p:spPr>
          <a:xfrm>
            <a:off x="4668225" y="1199450"/>
            <a:ext cx="2892475" cy="9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The desire every person has to figure out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missing information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887850" y="1020500"/>
            <a:ext cx="55020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The Curiosity Gap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3">
            <a:alphaModFix/>
          </a:blip>
          <a:srcRect l="446" r="436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750" y="1403375"/>
            <a:ext cx="48380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665900" y="2941675"/>
            <a:ext cx="8203200" cy="17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i="0" u="none" strike="noStrike" cap="none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30275" y="637700"/>
            <a:ext cx="8364300" cy="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>
                <a:latin typeface="Rubik"/>
                <a:ea typeface="Rubik"/>
                <a:cs typeface="Rubik"/>
                <a:sym typeface="Rubik"/>
              </a:rPr>
              <a:t>Which of these headlines would you click first? Why?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50" y="173296"/>
            <a:ext cx="388225" cy="38819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/>
        </p:nvSpPr>
        <p:spPr>
          <a:xfrm>
            <a:off x="569575" y="190700"/>
            <a:ext cx="36255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WARM UP: THINK, PAIR, 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 r="4470"/>
          <a:stretch/>
        </p:blipFill>
        <p:spPr>
          <a:xfrm>
            <a:off x="4668225" y="2100200"/>
            <a:ext cx="3151951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6"/>
          <p:cNvPicPr preferRelativeResize="0"/>
          <p:nvPr/>
        </p:nvPicPr>
        <p:blipFill rotWithShape="1">
          <a:blip r:embed="rId5">
            <a:alphaModFix/>
          </a:blip>
          <a:srcRect r="17122"/>
          <a:stretch/>
        </p:blipFill>
        <p:spPr>
          <a:xfrm>
            <a:off x="1464138" y="2100200"/>
            <a:ext cx="2734601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6">
            <a:alphaModFix/>
          </a:blip>
          <a:srcRect r="1603"/>
          <a:stretch/>
        </p:blipFill>
        <p:spPr>
          <a:xfrm>
            <a:off x="1464138" y="1199450"/>
            <a:ext cx="3246476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7">
            <a:alphaModFix/>
          </a:blip>
          <a:srcRect r="12334"/>
          <a:stretch/>
        </p:blipFill>
        <p:spPr>
          <a:xfrm>
            <a:off x="4668225" y="1199450"/>
            <a:ext cx="2892475" cy="9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08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/>
        </p:nvSpPr>
        <p:spPr>
          <a:xfrm>
            <a:off x="952025" y="899775"/>
            <a:ext cx="7596000" cy="31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 b="1">
                <a:solidFill>
                  <a:srgbClr val="00857D"/>
                </a:solidFill>
                <a:latin typeface="Lato"/>
                <a:ea typeface="Lato"/>
                <a:cs typeface="Lato"/>
                <a:sym typeface="Lato"/>
              </a:rPr>
              <a:t>Clue #1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It seems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impossible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or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 unbelievable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.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FOR EXAMPLE: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"Think Your Cat Loves You? It's Actually Plotting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to Make You Sick."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Lato"/>
              <a:buChar char="●"/>
            </a:pPr>
            <a:r>
              <a:rPr lang="en" sz="2000" b="1">
                <a:solidFill>
                  <a:srgbClr val="00857D"/>
                </a:solidFill>
                <a:latin typeface="Lato"/>
                <a:ea typeface="Lato"/>
                <a:cs typeface="Lato"/>
                <a:sym typeface="Lato"/>
              </a:rPr>
              <a:t>Clue #2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It tries to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shock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 you.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EXAMPLE: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"You Won't Believe This!" or "The Answer Is Genius!"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Lato"/>
              <a:buChar char="●"/>
            </a:pPr>
            <a:r>
              <a:rPr lang="en" sz="2000" b="1">
                <a:solidFill>
                  <a:srgbClr val="00857D"/>
                </a:solidFill>
                <a:latin typeface="Lato"/>
                <a:ea typeface="Lato"/>
                <a:cs typeface="Lato"/>
                <a:sym typeface="Lato"/>
              </a:rPr>
              <a:t>Clue #3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: It refers to a 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celebrity 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or</a:t>
            </a:r>
            <a:r>
              <a:rPr lang="en" sz="2000" b="1">
                <a:latin typeface="Lato"/>
                <a:ea typeface="Lato"/>
                <a:cs typeface="Lato"/>
                <a:sym typeface="Lato"/>
              </a:rPr>
              <a:t> popular topic</a:t>
            </a:r>
            <a:r>
              <a:rPr lang="en" sz="2000">
                <a:latin typeface="Lato"/>
                <a:ea typeface="Lato"/>
                <a:cs typeface="Lato"/>
                <a:sym typeface="Lato"/>
              </a:rPr>
              <a:t>. </a:t>
            </a:r>
            <a:br>
              <a:rPr lang="en" sz="2000">
                <a:latin typeface="Lato"/>
                <a:ea typeface="Lato"/>
                <a:cs typeface="Lato"/>
                <a:sym typeface="Lato"/>
              </a:rPr>
            </a:br>
            <a:r>
              <a:rPr lang="en" sz="1000">
                <a:latin typeface="Lato"/>
                <a:ea typeface="Lato"/>
                <a:cs typeface="Lato"/>
                <a:sym typeface="Lato"/>
              </a:rPr>
              <a:t>FOR EXAMPLE: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"Kylie Jenner Talks Selfies and Bubble Tea: You Won't Believe What She Says!"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850" y="190700"/>
            <a:ext cx="353400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569575" y="190700"/>
            <a:ext cx="2823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ACTIVITY: AVOIDING CLICKBAIT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429AF9-795B-43DF-9457-DAFFFA278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6"/>
          <a:stretch/>
        </p:blipFill>
        <p:spPr>
          <a:xfrm rot="10800000" flipH="1">
            <a:off x="785195" y="766965"/>
            <a:ext cx="3234267" cy="29124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ECC1BC-1512-4094-9031-A58C7E2DF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919133" y="761354"/>
            <a:ext cx="2963334" cy="29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5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ED836B-3A42-4E0C-AE44-8334B4E48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9" t="47337" r="44740" b="27206"/>
          <a:stretch/>
        </p:blipFill>
        <p:spPr>
          <a:xfrm>
            <a:off x="1006380" y="900803"/>
            <a:ext cx="7131239" cy="276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27236"/>
      </p:ext>
    </p:extLst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On-screen Show (16:9)</PresentationFormat>
  <Paragraphs>18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Rubik</vt:lpstr>
      <vt:lpstr>Indie Flower</vt:lpstr>
      <vt:lpstr>Rubik Light</vt:lpstr>
      <vt:lpstr>Lato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Rose, Kimberly A.</dc:creator>
  <cp:lastModifiedBy>Rose, Kimberly A.</cp:lastModifiedBy>
  <cp:revision>2</cp:revision>
  <dcterms:modified xsi:type="dcterms:W3CDTF">2019-11-06T22:52:50Z</dcterms:modified>
</cp:coreProperties>
</file>