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  <p:sldMasterId id="2147483659" r:id="rId2"/>
  </p:sldMasterIdLst>
  <p:notesMasterIdLst>
    <p:notesMasterId r:id="rId16"/>
  </p:notesMasterIdLst>
  <p:sldIdLst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Indie Flower" panose="020B0604020202020204" charset="0"/>
      <p:regular r:id="rId17"/>
    </p:embeddedFont>
    <p:embeddedFont>
      <p:font typeface="Lato" panose="020B0604020202020204" charset="0"/>
      <p:regular r:id="rId18"/>
      <p:bold r:id="rId19"/>
      <p:italic r:id="rId20"/>
      <p:boldItalic r:id="rId21"/>
    </p:embeddedFont>
    <p:embeddedFont>
      <p:font typeface="Rubik" panose="020B0604020202020204" charset="-79"/>
      <p:regular r:id="rId22"/>
      <p:bold r:id="rId23"/>
      <p:italic r:id="rId24"/>
      <p:boldItalic r:id="rId25"/>
    </p:embeddedFont>
    <p:embeddedFont>
      <p:font typeface="Rubik Light" panose="020B0604020202020204" charset="-79"/>
      <p:regular r:id="rId26"/>
      <p:bold r:id="rId27"/>
      <p:italic r:id="rId28"/>
      <p:boldItalic r:id="rId29"/>
    </p:embeddedFont>
    <p:embeddedFont>
      <p:font typeface="Rubik Medium" panose="020B0604020202020204" charset="-79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288" y="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21" Type="http://schemas.openxmlformats.org/officeDocument/2006/relationships/font" Target="fonts/font5.fntdata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5dffe7b97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5dffe7b97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5cef172e06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5cef172e06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5cef172e06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5cef172e06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5cef172e06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5cef172e06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5cef172e06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5cef172e06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590aa28a8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590aa28a8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5cef172e06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5cef172e06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ae6dfbd59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5ae6dfbd59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5cef172e06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5cef172e06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166e5ba51d33f4d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166e5ba51d33f4d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166e5ba51d33f4d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166e5ba51d33f4d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5cef172e0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5cef172e0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590aa28a8b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590aa28a8b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CUSTOM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CUSTOM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ssential Question">
  <p:cSld name="CUSTOM_1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0" y="1231400"/>
            <a:ext cx="9144000" cy="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/>
          <p:nvPr/>
        </p:nvSpPr>
        <p:spPr>
          <a:xfrm>
            <a:off x="-10950" y="2081350"/>
            <a:ext cx="9165900" cy="1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8855"/>
              </a:buClr>
              <a:buSzPts val="1600"/>
              <a:buFont typeface="Lato"/>
              <a:buNone/>
            </a:pPr>
            <a:endParaRPr sz="24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14" name="Google Shape;14;p3"/>
          <p:cNvSpPr txBox="1">
            <a:spLocks noGrp="1"/>
          </p:cNvSpPr>
          <p:nvPr>
            <p:ph type="body" idx="1"/>
          </p:nvPr>
        </p:nvSpPr>
        <p:spPr>
          <a:xfrm>
            <a:off x="0" y="2223050"/>
            <a:ext cx="9144000" cy="9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●"/>
              <a:defRPr sz="2400" b="1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marL="914400" lvl="1" indent="-38100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○"/>
              <a:defRPr sz="2400" b="1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2pPr>
            <a:lvl3pPr marL="1371600" lvl="2" indent="-38100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■"/>
              <a:defRPr sz="2400" b="1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3pPr>
            <a:lvl4pPr marL="1828800" lvl="3" indent="-38100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●"/>
              <a:defRPr sz="2400" b="1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4pPr>
            <a:lvl5pPr marL="2286000" lvl="4" indent="-38100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○"/>
              <a:defRPr sz="2400" b="1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5pPr>
            <a:lvl6pPr marL="2743200" lvl="5" indent="-38100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■"/>
              <a:defRPr sz="2400" b="1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6pPr>
            <a:lvl7pPr marL="3200400" lvl="6" indent="-38100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●"/>
              <a:defRPr sz="2400" b="1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7pPr>
            <a:lvl8pPr marL="3657600" lvl="7" indent="-38100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○"/>
              <a:defRPr sz="2400" b="1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■"/>
              <a:defRPr sz="2400" b="1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ing Objectives">
  <p:cSld name="CUSTOM_1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0" y="444950"/>
            <a:ext cx="9144000" cy="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2213400" y="1313600"/>
            <a:ext cx="6353100" cy="30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Vocabulary">
  <p:cSld name="CUSTOM_1_1_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/>
        </p:nvSpPr>
        <p:spPr>
          <a:xfrm>
            <a:off x="887850" y="1020500"/>
            <a:ext cx="1735800" cy="6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1"/>
          </p:nvPr>
        </p:nvSpPr>
        <p:spPr>
          <a:xfrm>
            <a:off x="577550" y="196150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915375" y="1035250"/>
            <a:ext cx="71703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2"/>
          </p:nvPr>
        </p:nvSpPr>
        <p:spPr>
          <a:xfrm>
            <a:off x="893575" y="2190350"/>
            <a:ext cx="7344600" cy="20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●"/>
              <a:defRPr sz="2400">
                <a:latin typeface="Lato"/>
                <a:ea typeface="Lato"/>
                <a:cs typeface="Lato"/>
                <a:sym typeface="La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○"/>
              <a:defRPr sz="2400">
                <a:latin typeface="Lato"/>
                <a:ea typeface="Lato"/>
                <a:cs typeface="Lato"/>
                <a:sym typeface="La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■"/>
              <a:defRPr sz="2400">
                <a:latin typeface="Lato"/>
                <a:ea typeface="Lato"/>
                <a:cs typeface="Lato"/>
                <a:sym typeface="Lat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●"/>
              <a:defRPr sz="2400">
                <a:latin typeface="Lato"/>
                <a:ea typeface="Lato"/>
                <a:cs typeface="Lato"/>
                <a:sym typeface="Lat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○"/>
              <a:defRPr sz="2400">
                <a:latin typeface="Lato"/>
                <a:ea typeface="Lato"/>
                <a:cs typeface="Lato"/>
                <a:sym typeface="Lat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■"/>
              <a:defRPr sz="2400">
                <a:latin typeface="Lato"/>
                <a:ea typeface="Lato"/>
                <a:cs typeface="Lato"/>
                <a:sym typeface="Lat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●"/>
              <a:defRPr sz="2400">
                <a:latin typeface="Lato"/>
                <a:ea typeface="Lato"/>
                <a:cs typeface="Lato"/>
                <a:sym typeface="Lat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○"/>
              <a:defRPr sz="2400">
                <a:latin typeface="Lato"/>
                <a:ea typeface="Lato"/>
                <a:cs typeface="Lato"/>
                <a:sym typeface="Lat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■"/>
              <a:defRPr sz="24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 + Directions">
  <p:cSld name="CUSTOM_2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subTitle" idx="1"/>
          </p:nvPr>
        </p:nvSpPr>
        <p:spPr>
          <a:xfrm>
            <a:off x="577550" y="196150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577550" y="1002550"/>
            <a:ext cx="8577300" cy="12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2"/>
          </p:nvPr>
        </p:nvSpPr>
        <p:spPr>
          <a:xfrm>
            <a:off x="566750" y="2648025"/>
            <a:ext cx="8577300" cy="17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rections Only">
  <p:cSld name="CUSTOM_3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subTitle" idx="1"/>
          </p:nvPr>
        </p:nvSpPr>
        <p:spPr>
          <a:xfrm>
            <a:off x="577550" y="196150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2"/>
          </p:nvPr>
        </p:nvSpPr>
        <p:spPr>
          <a:xfrm>
            <a:off x="1138200" y="1770800"/>
            <a:ext cx="6867600" cy="17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0" y="749750"/>
            <a:ext cx="9144000" cy="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s">
  <p:cSld name="CUSTOM_4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Google Shape;32;p8"/>
          <p:cNvCxnSpPr/>
          <p:nvPr/>
        </p:nvCxnSpPr>
        <p:spPr>
          <a:xfrm>
            <a:off x="3166753" y="1960850"/>
            <a:ext cx="0" cy="22449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33;p8"/>
          <p:cNvCxnSpPr/>
          <p:nvPr/>
        </p:nvCxnSpPr>
        <p:spPr>
          <a:xfrm>
            <a:off x="5977234" y="1960850"/>
            <a:ext cx="0" cy="22449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0" y="267050"/>
            <a:ext cx="9144000" cy="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1"/>
          </p:nvPr>
        </p:nvSpPr>
        <p:spPr>
          <a:xfrm>
            <a:off x="611613" y="1960850"/>
            <a:ext cx="2299800" cy="23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●"/>
              <a:defRPr sz="1200"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2"/>
          </p:nvPr>
        </p:nvSpPr>
        <p:spPr>
          <a:xfrm>
            <a:off x="3422094" y="1960850"/>
            <a:ext cx="2299800" cy="23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●"/>
              <a:defRPr sz="1200"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body" idx="3"/>
          </p:nvPr>
        </p:nvSpPr>
        <p:spPr>
          <a:xfrm>
            <a:off x="6232575" y="1960850"/>
            <a:ext cx="2299800" cy="23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●"/>
              <a:defRPr sz="1200"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ubTitle" idx="4"/>
          </p:nvPr>
        </p:nvSpPr>
        <p:spPr>
          <a:xfrm>
            <a:off x="611625" y="1234075"/>
            <a:ext cx="2299800" cy="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400">
                <a:latin typeface="Rubik Medium"/>
                <a:ea typeface="Rubik Medium"/>
                <a:cs typeface="Rubik Medium"/>
                <a:sym typeface="Rubik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ubTitle" idx="5"/>
          </p:nvPr>
        </p:nvSpPr>
        <p:spPr>
          <a:xfrm>
            <a:off x="3422100" y="1234075"/>
            <a:ext cx="2299800" cy="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400">
                <a:latin typeface="Rubik Medium"/>
                <a:ea typeface="Rubik Medium"/>
                <a:cs typeface="Rubik Medium"/>
                <a:sym typeface="Rubik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ubTitle" idx="6"/>
          </p:nvPr>
        </p:nvSpPr>
        <p:spPr>
          <a:xfrm>
            <a:off x="6232575" y="1234075"/>
            <a:ext cx="2299800" cy="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400">
                <a:latin typeface="Rubik Medium"/>
                <a:ea typeface="Rubik Medium"/>
                <a:cs typeface="Rubik Medium"/>
                <a:sym typeface="Rubik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 Only">
  <p:cSld name="CUSTOM_5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0" y="519850"/>
            <a:ext cx="9144000" cy="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577550" y="196150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476875" y="4767625"/>
            <a:ext cx="2532437" cy="2402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/>
        </p:nvSpPr>
        <p:spPr>
          <a:xfrm>
            <a:off x="622525" y="4720200"/>
            <a:ext cx="5026500" cy="3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commonsense.org/education</a:t>
            </a:r>
            <a:r>
              <a:rPr lang="en" sz="8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6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999999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Shareable with attribution for noncommercial use. Remixing is permitted.</a:t>
            </a:r>
            <a:endParaRPr sz="6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" name="Google Shape;8;p1"/>
          <p:cNvPicPr preferRelativeResize="0"/>
          <p:nvPr/>
        </p:nvPicPr>
        <p:blipFill rotWithShape="1">
          <a:blip r:embed="rId12">
            <a:alphaModFix/>
          </a:blip>
          <a:srcRect l="357" r="357"/>
          <a:stretch/>
        </p:blipFill>
        <p:spPr>
          <a:xfrm>
            <a:off x="134575" y="4835977"/>
            <a:ext cx="487950" cy="1719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"/>
          <p:cNvSpPr/>
          <p:nvPr/>
        </p:nvSpPr>
        <p:spPr>
          <a:xfrm>
            <a:off x="0" y="4656675"/>
            <a:ext cx="9144000" cy="96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76875" y="4767625"/>
            <a:ext cx="2532437" cy="240275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1"/>
          <p:cNvSpPr txBox="1"/>
          <p:nvPr/>
        </p:nvSpPr>
        <p:spPr>
          <a:xfrm>
            <a:off x="622525" y="4720200"/>
            <a:ext cx="5026500" cy="3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commonsense.org/education</a:t>
            </a:r>
            <a:r>
              <a:rPr lang="en" sz="8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6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999999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Shareable with attribution for noncommercial use. Remixing is permitted.</a:t>
            </a:r>
            <a:endParaRPr sz="6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1" name="Google Shape;51;p11"/>
          <p:cNvPicPr preferRelativeResize="0"/>
          <p:nvPr/>
        </p:nvPicPr>
        <p:blipFill rotWithShape="1">
          <a:blip r:embed="rId4">
            <a:alphaModFix/>
          </a:blip>
          <a:srcRect l="357" r="357"/>
          <a:stretch/>
        </p:blipFill>
        <p:spPr>
          <a:xfrm>
            <a:off x="134575" y="4835977"/>
            <a:ext cx="487950" cy="17195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1"/>
          <p:cNvSpPr/>
          <p:nvPr/>
        </p:nvSpPr>
        <p:spPr>
          <a:xfrm>
            <a:off x="0" y="4656675"/>
            <a:ext cx="9144000" cy="96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hyperlink" Target="http://www.youtube.com/watch?v=X_duZ-1LApg" TargetMode="External"/><Relationship Id="rId4" Type="http://schemas.openxmlformats.org/officeDocument/2006/relationships/hyperlink" Target="https://www.commonsense.org/education/videos/pause-think-onlin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/>
          <p:nvPr/>
        </p:nvSpPr>
        <p:spPr>
          <a:xfrm>
            <a:off x="-150" y="-3075"/>
            <a:ext cx="3631200" cy="516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3"/>
          <p:cNvSpPr txBox="1"/>
          <p:nvPr/>
        </p:nvSpPr>
        <p:spPr>
          <a:xfrm>
            <a:off x="193350" y="1741900"/>
            <a:ext cx="3437700" cy="24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Rubik"/>
                <a:ea typeface="Rubik"/>
                <a:cs typeface="Rubik"/>
                <a:sym typeface="Rubik"/>
              </a:rPr>
              <a:t>Pause &amp; Think Online</a:t>
            </a:r>
            <a:endParaRPr sz="3600">
              <a:latin typeface="Rubik Light"/>
              <a:ea typeface="Rubik Light"/>
              <a:cs typeface="Rubik Light"/>
              <a:sym typeface="Rubik Light"/>
            </a:endParaRPr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275" y="4563276"/>
            <a:ext cx="3064000" cy="2907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/>
          <p:nvPr/>
        </p:nvSpPr>
        <p:spPr>
          <a:xfrm rot="10800000" flipH="1">
            <a:off x="280125" y="4329642"/>
            <a:ext cx="3063300" cy="34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3"/>
          <p:cNvSpPr txBox="1"/>
          <p:nvPr/>
        </p:nvSpPr>
        <p:spPr>
          <a:xfrm>
            <a:off x="193350" y="1423068"/>
            <a:ext cx="29214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  <a:latin typeface="Rubik"/>
                <a:ea typeface="Rubik"/>
                <a:cs typeface="Rubik"/>
                <a:sym typeface="Rubik"/>
              </a:rPr>
              <a:t>DIGITAL CITIZENSHIP | GRADE 1</a:t>
            </a:r>
            <a:endParaRPr sz="1200">
              <a:solidFill>
                <a:srgbClr val="999999"/>
              </a:solidFill>
            </a:endParaRPr>
          </a:p>
        </p:txBody>
      </p:sp>
      <p:pic>
        <p:nvPicPr>
          <p:cNvPr id="63" name="Google Shape;6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31050" y="0"/>
            <a:ext cx="5533406" cy="5160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0950" y="172250"/>
            <a:ext cx="390300" cy="3903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/>
          <p:nvPr/>
        </p:nvSpPr>
        <p:spPr>
          <a:xfrm>
            <a:off x="569575" y="190700"/>
            <a:ext cx="17790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INTRODUCTORY SONG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oogle Shape;168;p23"/>
          <p:cNvGrpSpPr/>
          <p:nvPr/>
        </p:nvGrpSpPr>
        <p:grpSpPr>
          <a:xfrm>
            <a:off x="3542263" y="941850"/>
            <a:ext cx="5259300" cy="3527150"/>
            <a:chOff x="3542263" y="941850"/>
            <a:chExt cx="5259300" cy="3527150"/>
          </a:xfrm>
        </p:grpSpPr>
        <p:pic>
          <p:nvPicPr>
            <p:cNvPr id="169" name="Google Shape;169;p2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583552" y="941850"/>
              <a:ext cx="5209501" cy="291764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70" name="Google Shape;170;p23"/>
            <p:cNvGrpSpPr/>
            <p:nvPr/>
          </p:nvGrpSpPr>
          <p:grpSpPr>
            <a:xfrm>
              <a:off x="3542263" y="941850"/>
              <a:ext cx="5259300" cy="3527150"/>
              <a:chOff x="3542263" y="941850"/>
              <a:chExt cx="5259300" cy="3527150"/>
            </a:xfrm>
          </p:grpSpPr>
          <p:sp>
            <p:nvSpPr>
              <p:cNvPr id="171" name="Google Shape;171;p23"/>
              <p:cNvSpPr/>
              <p:nvPr/>
            </p:nvSpPr>
            <p:spPr>
              <a:xfrm>
                <a:off x="3542263" y="941850"/>
                <a:ext cx="5259300" cy="2960100"/>
              </a:xfrm>
              <a:prstGeom prst="rect">
                <a:avLst/>
              </a:prstGeom>
              <a:noFill/>
              <a:ln w="152400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72" name="Google Shape;172;p23"/>
              <p:cNvCxnSpPr/>
              <p:nvPr/>
            </p:nvCxnSpPr>
            <p:spPr>
              <a:xfrm rot="10800000">
                <a:off x="5706200" y="4469000"/>
                <a:ext cx="905400" cy="0"/>
              </a:xfrm>
              <a:prstGeom prst="straightConnector1">
                <a:avLst/>
              </a:prstGeom>
              <a:noFill/>
              <a:ln w="114300" cap="flat" cmpd="sng">
                <a:solidFill>
                  <a:srgbClr val="43434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23"/>
              <p:cNvCxnSpPr/>
              <p:nvPr/>
            </p:nvCxnSpPr>
            <p:spPr>
              <a:xfrm rot="10800000">
                <a:off x="6158900" y="3895500"/>
                <a:ext cx="0" cy="546300"/>
              </a:xfrm>
              <a:prstGeom prst="straightConnector1">
                <a:avLst/>
              </a:prstGeom>
              <a:noFill/>
              <a:ln w="114300" cap="flat" cmpd="sng">
                <a:solidFill>
                  <a:srgbClr val="43434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74" name="Google Shape;174;p23"/>
          <p:cNvSpPr txBox="1"/>
          <p:nvPr/>
        </p:nvSpPr>
        <p:spPr>
          <a:xfrm>
            <a:off x="503900" y="122338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PAIR-SHARE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75" name="Google Shape;17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000" y="107500"/>
            <a:ext cx="353400" cy="353382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3"/>
          <p:cNvSpPr txBox="1"/>
          <p:nvPr/>
        </p:nvSpPr>
        <p:spPr>
          <a:xfrm>
            <a:off x="472400" y="1107225"/>
            <a:ext cx="2925600" cy="16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Why shouldn't you open a message from someone you don’t know?</a:t>
            </a:r>
            <a:endParaRPr sz="3000"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oogle Shape;181;p24"/>
          <p:cNvGrpSpPr/>
          <p:nvPr/>
        </p:nvGrpSpPr>
        <p:grpSpPr>
          <a:xfrm>
            <a:off x="3542263" y="941850"/>
            <a:ext cx="5259300" cy="3527150"/>
            <a:chOff x="3542263" y="941850"/>
            <a:chExt cx="5259300" cy="3527150"/>
          </a:xfrm>
        </p:grpSpPr>
        <p:pic>
          <p:nvPicPr>
            <p:cNvPr id="182" name="Google Shape;182;p2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612425" y="994750"/>
              <a:ext cx="5132927" cy="288397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83" name="Google Shape;183;p24"/>
            <p:cNvGrpSpPr/>
            <p:nvPr/>
          </p:nvGrpSpPr>
          <p:grpSpPr>
            <a:xfrm>
              <a:off x="3542263" y="941850"/>
              <a:ext cx="5259300" cy="3527150"/>
              <a:chOff x="3542263" y="941850"/>
              <a:chExt cx="5259300" cy="3527150"/>
            </a:xfrm>
          </p:grpSpPr>
          <p:sp>
            <p:nvSpPr>
              <p:cNvPr id="184" name="Google Shape;184;p24"/>
              <p:cNvSpPr/>
              <p:nvPr/>
            </p:nvSpPr>
            <p:spPr>
              <a:xfrm>
                <a:off x="3542263" y="941850"/>
                <a:ext cx="5259300" cy="2960100"/>
              </a:xfrm>
              <a:prstGeom prst="rect">
                <a:avLst/>
              </a:prstGeom>
              <a:noFill/>
              <a:ln w="152400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85" name="Google Shape;185;p24"/>
              <p:cNvCxnSpPr/>
              <p:nvPr/>
            </p:nvCxnSpPr>
            <p:spPr>
              <a:xfrm rot="10800000">
                <a:off x="5706200" y="4469000"/>
                <a:ext cx="905400" cy="0"/>
              </a:xfrm>
              <a:prstGeom prst="straightConnector1">
                <a:avLst/>
              </a:prstGeom>
              <a:noFill/>
              <a:ln w="114300" cap="flat" cmpd="sng">
                <a:solidFill>
                  <a:srgbClr val="43434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24"/>
              <p:cNvCxnSpPr/>
              <p:nvPr/>
            </p:nvCxnSpPr>
            <p:spPr>
              <a:xfrm rot="10800000">
                <a:off x="6158900" y="3895500"/>
                <a:ext cx="0" cy="546300"/>
              </a:xfrm>
              <a:prstGeom prst="straightConnector1">
                <a:avLst/>
              </a:prstGeom>
              <a:noFill/>
              <a:ln w="114300" cap="flat" cmpd="sng">
                <a:solidFill>
                  <a:srgbClr val="43434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87" name="Google Shape;187;p24"/>
          <p:cNvSpPr txBox="1"/>
          <p:nvPr/>
        </p:nvSpPr>
        <p:spPr>
          <a:xfrm>
            <a:off x="503900" y="122338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PAIR-SHARE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88" name="Google Shape;18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000" y="107500"/>
            <a:ext cx="353400" cy="353382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4"/>
          <p:cNvSpPr txBox="1"/>
          <p:nvPr/>
        </p:nvSpPr>
        <p:spPr>
          <a:xfrm>
            <a:off x="748825" y="1241750"/>
            <a:ext cx="2635800" cy="16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Why is it important </a:t>
            </a:r>
            <a:br>
              <a:rPr lang="en" sz="30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</a:br>
            <a:r>
              <a:rPr lang="en" sz="30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to be kind online?</a:t>
            </a:r>
            <a:endParaRPr sz="3000"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Google Shape;194;p25"/>
          <p:cNvGrpSpPr/>
          <p:nvPr/>
        </p:nvGrpSpPr>
        <p:grpSpPr>
          <a:xfrm>
            <a:off x="3542263" y="941841"/>
            <a:ext cx="5300713" cy="3527159"/>
            <a:chOff x="3542263" y="941841"/>
            <a:chExt cx="5300713" cy="3527159"/>
          </a:xfrm>
        </p:grpSpPr>
        <p:pic>
          <p:nvPicPr>
            <p:cNvPr id="195" name="Google Shape;195;p2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583675" y="941841"/>
              <a:ext cx="5259301" cy="295291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96" name="Google Shape;196;p25"/>
            <p:cNvGrpSpPr/>
            <p:nvPr/>
          </p:nvGrpSpPr>
          <p:grpSpPr>
            <a:xfrm>
              <a:off x="3542263" y="941850"/>
              <a:ext cx="5259300" cy="3527150"/>
              <a:chOff x="3542263" y="941850"/>
              <a:chExt cx="5259300" cy="3527150"/>
            </a:xfrm>
          </p:grpSpPr>
          <p:sp>
            <p:nvSpPr>
              <p:cNvPr id="197" name="Google Shape;197;p25"/>
              <p:cNvSpPr/>
              <p:nvPr/>
            </p:nvSpPr>
            <p:spPr>
              <a:xfrm>
                <a:off x="3542263" y="941850"/>
                <a:ext cx="5259300" cy="2960100"/>
              </a:xfrm>
              <a:prstGeom prst="rect">
                <a:avLst/>
              </a:prstGeom>
              <a:noFill/>
              <a:ln w="152400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98" name="Google Shape;198;p25"/>
              <p:cNvCxnSpPr/>
              <p:nvPr/>
            </p:nvCxnSpPr>
            <p:spPr>
              <a:xfrm rot="10800000">
                <a:off x="5706200" y="4469000"/>
                <a:ext cx="905400" cy="0"/>
              </a:xfrm>
              <a:prstGeom prst="straightConnector1">
                <a:avLst/>
              </a:prstGeom>
              <a:noFill/>
              <a:ln w="114300" cap="flat" cmpd="sng">
                <a:solidFill>
                  <a:srgbClr val="43434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" name="Google Shape;199;p25"/>
              <p:cNvCxnSpPr/>
              <p:nvPr/>
            </p:nvCxnSpPr>
            <p:spPr>
              <a:xfrm rot="10800000">
                <a:off x="6158900" y="3895500"/>
                <a:ext cx="0" cy="546300"/>
              </a:xfrm>
              <a:prstGeom prst="straightConnector1">
                <a:avLst/>
              </a:prstGeom>
              <a:noFill/>
              <a:ln w="114300" cap="flat" cmpd="sng">
                <a:solidFill>
                  <a:srgbClr val="43434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00" name="Google Shape;200;p25"/>
          <p:cNvSpPr txBox="1"/>
          <p:nvPr/>
        </p:nvSpPr>
        <p:spPr>
          <a:xfrm>
            <a:off x="503900" y="122338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PAIR-SHARE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201" name="Google Shape;20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000" y="107500"/>
            <a:ext cx="353400" cy="353382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5"/>
          <p:cNvSpPr txBox="1"/>
          <p:nvPr/>
        </p:nvSpPr>
        <p:spPr>
          <a:xfrm>
            <a:off x="472400" y="1158950"/>
            <a:ext cx="2904900" cy="16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Why shouldn't you share your username and password with other people?</a:t>
            </a:r>
            <a:endParaRPr sz="3000"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26"/>
          <p:cNvGrpSpPr/>
          <p:nvPr/>
        </p:nvGrpSpPr>
        <p:grpSpPr>
          <a:xfrm>
            <a:off x="3542263" y="941850"/>
            <a:ext cx="5259300" cy="3527150"/>
            <a:chOff x="3542263" y="941850"/>
            <a:chExt cx="5259300" cy="3527150"/>
          </a:xfrm>
        </p:grpSpPr>
        <p:pic>
          <p:nvPicPr>
            <p:cNvPr id="208" name="Google Shape;208;p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619575" y="984425"/>
              <a:ext cx="5115422" cy="286575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09" name="Google Shape;209;p26"/>
            <p:cNvGrpSpPr/>
            <p:nvPr/>
          </p:nvGrpSpPr>
          <p:grpSpPr>
            <a:xfrm>
              <a:off x="3542263" y="941850"/>
              <a:ext cx="5259300" cy="3527150"/>
              <a:chOff x="3542263" y="941850"/>
              <a:chExt cx="5259300" cy="3527150"/>
            </a:xfrm>
          </p:grpSpPr>
          <p:sp>
            <p:nvSpPr>
              <p:cNvPr id="210" name="Google Shape;210;p26"/>
              <p:cNvSpPr/>
              <p:nvPr/>
            </p:nvSpPr>
            <p:spPr>
              <a:xfrm>
                <a:off x="3542263" y="941850"/>
                <a:ext cx="5259300" cy="2960100"/>
              </a:xfrm>
              <a:prstGeom prst="rect">
                <a:avLst/>
              </a:prstGeom>
              <a:noFill/>
              <a:ln w="152400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11" name="Google Shape;211;p26"/>
              <p:cNvCxnSpPr/>
              <p:nvPr/>
            </p:nvCxnSpPr>
            <p:spPr>
              <a:xfrm rot="10800000">
                <a:off x="5706200" y="4469000"/>
                <a:ext cx="905400" cy="0"/>
              </a:xfrm>
              <a:prstGeom prst="straightConnector1">
                <a:avLst/>
              </a:prstGeom>
              <a:noFill/>
              <a:ln w="114300" cap="flat" cmpd="sng">
                <a:solidFill>
                  <a:srgbClr val="43434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" name="Google Shape;212;p26"/>
              <p:cNvCxnSpPr/>
              <p:nvPr/>
            </p:nvCxnSpPr>
            <p:spPr>
              <a:xfrm rot="10800000">
                <a:off x="6158900" y="3895500"/>
                <a:ext cx="0" cy="546300"/>
              </a:xfrm>
              <a:prstGeom prst="straightConnector1">
                <a:avLst/>
              </a:prstGeom>
              <a:noFill/>
              <a:ln w="114300" cap="flat" cmpd="sng">
                <a:solidFill>
                  <a:srgbClr val="43434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13" name="Google Shape;213;p26"/>
          <p:cNvSpPr txBox="1"/>
          <p:nvPr/>
        </p:nvSpPr>
        <p:spPr>
          <a:xfrm>
            <a:off x="503900" y="122338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PAIR-SHARE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214" name="Google Shape;21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000" y="107500"/>
            <a:ext cx="353400" cy="353382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6"/>
          <p:cNvSpPr txBox="1"/>
          <p:nvPr/>
        </p:nvSpPr>
        <p:spPr>
          <a:xfrm>
            <a:off x="503900" y="1127900"/>
            <a:ext cx="2894400" cy="16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How do you communicate with friends and family online?</a:t>
            </a:r>
            <a:endParaRPr sz="3000"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/>
          <p:nvPr/>
        </p:nvSpPr>
        <p:spPr>
          <a:xfrm>
            <a:off x="52" y="0"/>
            <a:ext cx="9144000" cy="4666800"/>
          </a:xfrm>
          <a:prstGeom prst="rect">
            <a:avLst/>
          </a:prstGeom>
          <a:solidFill>
            <a:srgbClr val="C6C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1" name="Google Shape;71;p14"/>
          <p:cNvPicPr preferRelativeResize="0"/>
          <p:nvPr/>
        </p:nvPicPr>
        <p:blipFill rotWithShape="1">
          <a:blip r:embed="rId3">
            <a:alphaModFix/>
          </a:blip>
          <a:srcRect l="3652" t="870" r="3652" b="35112"/>
          <a:stretch/>
        </p:blipFill>
        <p:spPr>
          <a:xfrm>
            <a:off x="660400" y="0"/>
            <a:ext cx="8153399" cy="46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 txBox="1">
            <a:spLocks noGrp="1"/>
          </p:cNvSpPr>
          <p:nvPr>
            <p:ph type="body" idx="1"/>
          </p:nvPr>
        </p:nvSpPr>
        <p:spPr>
          <a:xfrm rot="-200">
            <a:off x="1889550" y="1388251"/>
            <a:ext cx="5169000" cy="18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8855"/>
              </a:buClr>
              <a:buSzPts val="1600"/>
              <a:buFont typeface="Lato"/>
              <a:buNone/>
            </a:pPr>
            <a:r>
              <a:rPr lang="en" sz="3600"/>
              <a:t>How can we be safe, responsible, and respectful online? </a:t>
            </a:r>
            <a:endParaRPr sz="3600">
              <a:solidFill>
                <a:srgbClr val="44AA00"/>
              </a:solidFill>
            </a:endParaRPr>
          </a:p>
        </p:txBody>
      </p:sp>
      <p:pic>
        <p:nvPicPr>
          <p:cNvPr id="73" name="Google Shape;73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95350" y="1372002"/>
            <a:ext cx="246850" cy="32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0246924">
            <a:off x="6107750" y="3130327"/>
            <a:ext cx="246850" cy="32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/>
          <p:nvPr/>
        </p:nvSpPr>
        <p:spPr>
          <a:xfrm>
            <a:off x="577550" y="196150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KEY VOCABULARY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90" name="Google Shape;90;p16"/>
          <p:cNvPicPr preferRelativeResize="0"/>
          <p:nvPr/>
        </p:nvPicPr>
        <p:blipFill rotWithShape="1">
          <a:blip r:embed="rId3">
            <a:alphaModFix/>
          </a:blip>
          <a:srcRect b="10"/>
          <a:stretch/>
        </p:blipFill>
        <p:spPr>
          <a:xfrm>
            <a:off x="198825" y="205553"/>
            <a:ext cx="294540" cy="3237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6"/>
          <p:cNvSpPr txBox="1"/>
          <p:nvPr/>
        </p:nvSpPr>
        <p:spPr>
          <a:xfrm>
            <a:off x="893575" y="1035250"/>
            <a:ext cx="71703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Rubik"/>
                <a:ea typeface="Rubik"/>
                <a:cs typeface="Rubik"/>
                <a:sym typeface="Rubik"/>
              </a:rPr>
              <a:t>Pause</a:t>
            </a:r>
            <a:endParaRPr sz="40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92" name="Google Shape;92;p16"/>
          <p:cNvSpPr txBox="1"/>
          <p:nvPr/>
        </p:nvSpPr>
        <p:spPr>
          <a:xfrm>
            <a:off x="893575" y="2190350"/>
            <a:ext cx="4866000" cy="20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To stop what you're doing or saying</a:t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3" name="Google Shape;93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2075" y="1440050"/>
            <a:ext cx="1811375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59575" y="319301"/>
            <a:ext cx="3245050" cy="405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/>
          <p:nvPr/>
        </p:nvSpPr>
        <p:spPr>
          <a:xfrm>
            <a:off x="-46" y="57"/>
            <a:ext cx="9144000" cy="4654200"/>
          </a:xfrm>
          <a:prstGeom prst="rect">
            <a:avLst/>
          </a:prstGeom>
          <a:solidFill>
            <a:srgbClr val="E6BE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6BEE3"/>
              </a:solidFill>
            </a:endParaRPr>
          </a:p>
        </p:txBody>
      </p:sp>
      <p:pic>
        <p:nvPicPr>
          <p:cNvPr id="100" name="Google Shape;10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950" y="172250"/>
            <a:ext cx="390300" cy="390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7"/>
          <p:cNvSpPr txBox="1"/>
          <p:nvPr/>
        </p:nvSpPr>
        <p:spPr>
          <a:xfrm>
            <a:off x="569575" y="190700"/>
            <a:ext cx="17790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WATCH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02" name="Google Shape;102;p17"/>
          <p:cNvSpPr txBox="1"/>
          <p:nvPr/>
        </p:nvSpPr>
        <p:spPr>
          <a:xfrm>
            <a:off x="2138950" y="4264025"/>
            <a:ext cx="4601100" cy="3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Lato"/>
                <a:ea typeface="Lato"/>
                <a:cs typeface="Lato"/>
                <a:sym typeface="Lato"/>
              </a:rPr>
              <a:t>To watch this video on the Common Sense Education site, click </a:t>
            </a:r>
            <a:r>
              <a:rPr lang="en" sz="900" b="1">
                <a:solidFill>
                  <a:srgbClr val="249910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4"/>
              </a:rPr>
              <a:t>here</a:t>
            </a:r>
            <a:r>
              <a:rPr lang="en" sz="900">
                <a:latin typeface="Lato"/>
                <a:ea typeface="Lato"/>
                <a:cs typeface="Lato"/>
                <a:sym typeface="Lato"/>
              </a:rPr>
              <a:t>.</a:t>
            </a:r>
            <a:endParaRPr sz="9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3" name="Google Shape;103;p17" descr="Teachers, for the lesson plan associated with this video please visit: https://www.commonsense.org/education/digital-citizenship/lesson/pause-think-online&#10;&#10;From our head down to our toes, and our feet up to our nose, the Digital Citizens teach students how to be safe, responsible, and respectful online." title="Pause &amp; Think Online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38962" y="614550"/>
            <a:ext cx="4865966" cy="3649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/>
          <p:nvPr/>
        </p:nvSpPr>
        <p:spPr>
          <a:xfrm>
            <a:off x="0" y="0"/>
            <a:ext cx="9144000" cy="4667100"/>
          </a:xfrm>
          <a:prstGeom prst="rect">
            <a:avLst/>
          </a:prstGeom>
          <a:solidFill>
            <a:srgbClr val="C6E5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8"/>
          <p:cNvSpPr txBox="1"/>
          <p:nvPr/>
        </p:nvSpPr>
        <p:spPr>
          <a:xfrm>
            <a:off x="577550" y="196150"/>
            <a:ext cx="11100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REVIEW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10" name="Google Shape;11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850" y="190700"/>
            <a:ext cx="353400" cy="35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" y="696500"/>
            <a:ext cx="3102691" cy="3971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79100" y="1965125"/>
            <a:ext cx="3133525" cy="2703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11337" y="0"/>
            <a:ext cx="3473727" cy="4099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/>
          <p:nvPr/>
        </p:nvSpPr>
        <p:spPr>
          <a:xfrm>
            <a:off x="0" y="0"/>
            <a:ext cx="9144000" cy="4666800"/>
          </a:xfrm>
          <a:prstGeom prst="rect">
            <a:avLst/>
          </a:prstGeom>
          <a:solidFill>
            <a:srgbClr val="D1C5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9"/>
          <p:cNvSpPr txBox="1"/>
          <p:nvPr/>
        </p:nvSpPr>
        <p:spPr>
          <a:xfrm>
            <a:off x="577550" y="196150"/>
            <a:ext cx="14094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REVIEW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20" name="Google Shape;12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850" y="190700"/>
            <a:ext cx="353400" cy="35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4600" y="858725"/>
            <a:ext cx="2200476" cy="3805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99175" y="0"/>
            <a:ext cx="2745644" cy="3588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96400" y="1075950"/>
            <a:ext cx="2870499" cy="3588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/>
          <p:nvPr/>
        </p:nvSpPr>
        <p:spPr>
          <a:xfrm>
            <a:off x="3" y="7"/>
            <a:ext cx="9144000" cy="4656600"/>
          </a:xfrm>
          <a:prstGeom prst="rect">
            <a:avLst/>
          </a:prstGeom>
          <a:solidFill>
            <a:srgbClr val="B2D6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9" name="Google Shape;12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12750" y="2900000"/>
            <a:ext cx="1403174" cy="1680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002" y="2555057"/>
            <a:ext cx="1403177" cy="2025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63588" y="2565788"/>
            <a:ext cx="1403176" cy="200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30463" y="3044477"/>
            <a:ext cx="1698950" cy="1535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71619" y="2612745"/>
            <a:ext cx="1403174" cy="1967706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0"/>
          <p:cNvSpPr/>
          <p:nvPr/>
        </p:nvSpPr>
        <p:spPr>
          <a:xfrm>
            <a:off x="0" y="969038"/>
            <a:ext cx="9144000" cy="13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182875" rIns="182875" bIns="182875" anchor="t" anchorCtr="0">
            <a:noAutofit/>
          </a:bodyPr>
          <a:lstStyle/>
          <a:p>
            <a:pPr marL="3429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3000">
                <a:latin typeface="Rubik"/>
                <a:ea typeface="Rubik"/>
                <a:cs typeface="Rubik"/>
                <a:sym typeface="Rubik"/>
              </a:rPr>
              <a:t>Which character do you relate to the most when you go online? </a:t>
            </a:r>
            <a:endParaRPr sz="30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35" name="Google Shape;135;p20"/>
          <p:cNvSpPr txBox="1"/>
          <p:nvPr/>
        </p:nvSpPr>
        <p:spPr>
          <a:xfrm>
            <a:off x="503900" y="122338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PAIR-SHARE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36" name="Google Shape;136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9000" y="107500"/>
            <a:ext cx="353400" cy="353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317017" y="2833535"/>
            <a:ext cx="1423573" cy="1746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21"/>
          <p:cNvGrpSpPr/>
          <p:nvPr/>
        </p:nvGrpSpPr>
        <p:grpSpPr>
          <a:xfrm>
            <a:off x="3542263" y="941850"/>
            <a:ext cx="5292188" cy="3527150"/>
            <a:chOff x="3542263" y="941850"/>
            <a:chExt cx="5292188" cy="3527150"/>
          </a:xfrm>
        </p:grpSpPr>
        <p:pic>
          <p:nvPicPr>
            <p:cNvPr id="143" name="Google Shape;143;p2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575150" y="977579"/>
              <a:ext cx="5259300" cy="295214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44" name="Google Shape;144;p21"/>
            <p:cNvGrpSpPr/>
            <p:nvPr/>
          </p:nvGrpSpPr>
          <p:grpSpPr>
            <a:xfrm>
              <a:off x="3542263" y="941850"/>
              <a:ext cx="5259300" cy="3527150"/>
              <a:chOff x="3542263" y="941850"/>
              <a:chExt cx="5259300" cy="3527150"/>
            </a:xfrm>
          </p:grpSpPr>
          <p:sp>
            <p:nvSpPr>
              <p:cNvPr id="145" name="Google Shape;145;p21"/>
              <p:cNvSpPr/>
              <p:nvPr/>
            </p:nvSpPr>
            <p:spPr>
              <a:xfrm>
                <a:off x="3542263" y="941850"/>
                <a:ext cx="5259300" cy="2960100"/>
              </a:xfrm>
              <a:prstGeom prst="rect">
                <a:avLst/>
              </a:prstGeom>
              <a:noFill/>
              <a:ln w="152400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46" name="Google Shape;146;p21"/>
              <p:cNvCxnSpPr/>
              <p:nvPr/>
            </p:nvCxnSpPr>
            <p:spPr>
              <a:xfrm rot="10800000">
                <a:off x="5706200" y="4469000"/>
                <a:ext cx="905400" cy="0"/>
              </a:xfrm>
              <a:prstGeom prst="straightConnector1">
                <a:avLst/>
              </a:prstGeom>
              <a:noFill/>
              <a:ln w="114300" cap="flat" cmpd="sng">
                <a:solidFill>
                  <a:srgbClr val="43434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" name="Google Shape;147;p21"/>
              <p:cNvCxnSpPr/>
              <p:nvPr/>
            </p:nvCxnSpPr>
            <p:spPr>
              <a:xfrm rot="10800000">
                <a:off x="6158900" y="3895500"/>
                <a:ext cx="0" cy="546300"/>
              </a:xfrm>
              <a:prstGeom prst="straightConnector1">
                <a:avLst/>
              </a:prstGeom>
              <a:noFill/>
              <a:ln w="114300" cap="flat" cmpd="sng">
                <a:solidFill>
                  <a:srgbClr val="43434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48" name="Google Shape;148;p21"/>
          <p:cNvSpPr txBox="1"/>
          <p:nvPr/>
        </p:nvSpPr>
        <p:spPr>
          <a:xfrm>
            <a:off x="472400" y="1221050"/>
            <a:ext cx="3111900" cy="16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latin typeface="Rubik"/>
                <a:ea typeface="Rubik"/>
                <a:cs typeface="Rubik"/>
                <a:sym typeface="Rubik"/>
              </a:rPr>
              <a:t>Do you believe everything you see on the internet? </a:t>
            </a:r>
            <a:endParaRPr sz="30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49" name="Google Shape;149;p21"/>
          <p:cNvSpPr txBox="1"/>
          <p:nvPr/>
        </p:nvSpPr>
        <p:spPr>
          <a:xfrm>
            <a:off x="503900" y="122338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PAIR-SHARE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50" name="Google Shape;15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000" y="107500"/>
            <a:ext cx="353400" cy="353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22"/>
          <p:cNvGrpSpPr/>
          <p:nvPr/>
        </p:nvGrpSpPr>
        <p:grpSpPr>
          <a:xfrm>
            <a:off x="3501462" y="932100"/>
            <a:ext cx="5340928" cy="3536900"/>
            <a:chOff x="3501462" y="932100"/>
            <a:chExt cx="5340928" cy="3536900"/>
          </a:xfrm>
        </p:grpSpPr>
        <p:pic>
          <p:nvPicPr>
            <p:cNvPr id="156" name="Google Shape;156;p2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501462" y="932100"/>
              <a:ext cx="5340928" cy="300635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57" name="Google Shape;157;p22"/>
            <p:cNvGrpSpPr/>
            <p:nvPr/>
          </p:nvGrpSpPr>
          <p:grpSpPr>
            <a:xfrm>
              <a:off x="3542263" y="941850"/>
              <a:ext cx="5259300" cy="3527150"/>
              <a:chOff x="3542263" y="941850"/>
              <a:chExt cx="5259300" cy="3527150"/>
            </a:xfrm>
          </p:grpSpPr>
          <p:sp>
            <p:nvSpPr>
              <p:cNvPr id="158" name="Google Shape;158;p22"/>
              <p:cNvSpPr/>
              <p:nvPr/>
            </p:nvSpPr>
            <p:spPr>
              <a:xfrm>
                <a:off x="3542263" y="941850"/>
                <a:ext cx="5259300" cy="2960100"/>
              </a:xfrm>
              <a:prstGeom prst="rect">
                <a:avLst/>
              </a:prstGeom>
              <a:noFill/>
              <a:ln w="152400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59" name="Google Shape;159;p22"/>
              <p:cNvCxnSpPr/>
              <p:nvPr/>
            </p:nvCxnSpPr>
            <p:spPr>
              <a:xfrm rot="10800000">
                <a:off x="5706200" y="4469000"/>
                <a:ext cx="905400" cy="0"/>
              </a:xfrm>
              <a:prstGeom prst="straightConnector1">
                <a:avLst/>
              </a:prstGeom>
              <a:noFill/>
              <a:ln w="114300" cap="flat" cmpd="sng">
                <a:solidFill>
                  <a:srgbClr val="43434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160;p22"/>
              <p:cNvCxnSpPr/>
              <p:nvPr/>
            </p:nvCxnSpPr>
            <p:spPr>
              <a:xfrm rot="10800000">
                <a:off x="6158900" y="3895500"/>
                <a:ext cx="0" cy="546300"/>
              </a:xfrm>
              <a:prstGeom prst="straightConnector1">
                <a:avLst/>
              </a:prstGeom>
              <a:noFill/>
              <a:ln w="114300" cap="flat" cmpd="sng">
                <a:solidFill>
                  <a:srgbClr val="43434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61" name="Google Shape;161;p22"/>
          <p:cNvSpPr txBox="1"/>
          <p:nvPr/>
        </p:nvSpPr>
        <p:spPr>
          <a:xfrm>
            <a:off x="503900" y="122338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PAIR-SHARE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62" name="Google Shape;16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000" y="107500"/>
            <a:ext cx="353400" cy="353382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2"/>
          <p:cNvSpPr txBox="1"/>
          <p:nvPr/>
        </p:nvSpPr>
        <p:spPr>
          <a:xfrm>
            <a:off x="472400" y="1076175"/>
            <a:ext cx="2894400" cy="16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Why should </a:t>
            </a:r>
            <a:br>
              <a:rPr lang="en" sz="30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</a:br>
            <a:r>
              <a:rPr lang="en" sz="30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we take a break from technology sometimes? </a:t>
            </a:r>
            <a:endParaRPr sz="3000"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gCit 2.0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gCit 2.0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</Words>
  <Application>Microsoft Office PowerPoint</Application>
  <PresentationFormat>On-screen Show (16:9)</PresentationFormat>
  <Paragraphs>25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Rubik</vt:lpstr>
      <vt:lpstr>Arial</vt:lpstr>
      <vt:lpstr>Lato</vt:lpstr>
      <vt:lpstr>Rubik Light</vt:lpstr>
      <vt:lpstr>Indie Flower</vt:lpstr>
      <vt:lpstr>Rubik Medium</vt:lpstr>
      <vt:lpstr>DigCit 2.0</vt:lpstr>
      <vt:lpstr>DigCit 2.0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Rose, Kimberly A.</cp:lastModifiedBy>
  <cp:revision>1</cp:revision>
  <dcterms:modified xsi:type="dcterms:W3CDTF">2020-02-11T18:08:53Z</dcterms:modified>
</cp:coreProperties>
</file>